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Inter Bold" charset="1" panose="020B0802030000000004"/>
      <p:regular r:id="rId36"/>
    </p:embeddedFont>
    <p:embeddedFont>
      <p:font typeface="Inter Semi-Bold" charset="1" panose="02000503000000020004"/>
      <p:regular r:id="rId37"/>
    </p:embeddedFont>
    <p:embeddedFont>
      <p:font typeface="Inter" charset="1" panose="020B0502030000000004"/>
      <p:regular r:id="rId38"/>
    </p:embeddedFont>
    <p:embeddedFont>
      <p:font typeface="Inter Heavy" charset="1" panose="02000503000000020004"/>
      <p:regular r:id="rId39"/>
    </p:embeddedFont>
    <p:embeddedFont>
      <p:font typeface="Canva Sans" charset="1" panose="020B0503030501040103"/>
      <p:regular r:id="rId40"/>
    </p:embeddedFont>
    <p:embeddedFont>
      <p:font typeface="Feather Bold" charset="1" panose="00000800000000000000"/>
      <p:regular r:id="rId41"/>
    </p:embeddedFont>
    <p:embeddedFont>
      <p:font typeface="Inter Medium" charset="1" panose="02000503000000020004"/>
      <p:regular r:id="rId42"/>
    </p:embeddedFont>
    <p:embeddedFont>
      <p:font typeface="Canva Sans Bold" charset="1" panose="020B0803030501040103"/>
      <p:regular r:id="rId43"/>
    </p:embeddedFont>
    <p:embeddedFont>
      <p:font typeface="Trocchi" charset="1" panose="00000500000000000000"/>
      <p:regular r:id="rId44"/>
    </p:embeddedFont>
    <p:embeddedFont>
      <p:font typeface="League Spartan" charset="1" panose="00000800000000000000"/>
      <p:regular r:id="rId45"/>
    </p:embeddedFont>
    <p:embeddedFont>
      <p:font typeface="Roboto Bold" charset="1" panose="02000000000000000000"/>
      <p:regular r:id="rId46"/>
    </p:embeddedFont>
    <p:embeddedFont>
      <p:font typeface="Roboto" charset="1" panose="020000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2.png" Type="http://schemas.openxmlformats.org/officeDocument/2006/relationships/image"/><Relationship Id="rId2" Target="../media/image30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.pn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.pn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47.jpe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2.jpeg" Type="http://schemas.openxmlformats.org/officeDocument/2006/relationships/image"/><Relationship Id="rId5" Target="../media/image2.pn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57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58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59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60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2.jpeg" Type="http://schemas.openxmlformats.org/officeDocument/2006/relationships/image"/><Relationship Id="rId5" Target="../media/image2.pn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svg" Type="http://schemas.openxmlformats.org/officeDocument/2006/relationships/image"/><Relationship Id="rId11" Target="../media/image70.png" Type="http://schemas.openxmlformats.org/officeDocument/2006/relationships/image"/><Relationship Id="rId12" Target="../media/image71.svg" Type="http://schemas.openxmlformats.org/officeDocument/2006/relationships/image"/><Relationship Id="rId13" Target="../media/image72.png" Type="http://schemas.openxmlformats.org/officeDocument/2006/relationships/image"/><Relationship Id="rId14" Target="../media/image73.svg" Type="http://schemas.openxmlformats.org/officeDocument/2006/relationships/imag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svg" Type="http://schemas.openxmlformats.org/officeDocument/2006/relationships/image"/><Relationship Id="rId5" Target="../media/image64.svg" Type="http://schemas.openxmlformats.org/officeDocument/2006/relationships/image"/><Relationship Id="rId6" Target="../media/image65.svg" Type="http://schemas.openxmlformats.org/officeDocument/2006/relationships/image"/><Relationship Id="rId7" Target="../media/image66.png" Type="http://schemas.openxmlformats.org/officeDocument/2006/relationships/image"/><Relationship Id="rId8" Target="../media/image67.svg" Type="http://schemas.openxmlformats.org/officeDocument/2006/relationships/image"/><Relationship Id="rId9" Target="../media/image6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7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25.jpe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4468" r="0" b="-9557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46792" y="6441167"/>
            <a:ext cx="9351215" cy="5221616"/>
            <a:chOff x="0" y="0"/>
            <a:chExt cx="2462871" cy="13752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62871" cy="1375240"/>
            </a:xfrm>
            <a:custGeom>
              <a:avLst/>
              <a:gdLst/>
              <a:ahLst/>
              <a:cxnLst/>
              <a:rect r="r" b="b" t="t" l="l"/>
              <a:pathLst>
                <a:path h="1375240" w="2462871">
                  <a:moveTo>
                    <a:pt x="82791" y="0"/>
                  </a:moveTo>
                  <a:lnTo>
                    <a:pt x="2380081" y="0"/>
                  </a:lnTo>
                  <a:cubicBezTo>
                    <a:pt x="2425805" y="0"/>
                    <a:pt x="2462871" y="37067"/>
                    <a:pt x="2462871" y="82791"/>
                  </a:cubicBezTo>
                  <a:lnTo>
                    <a:pt x="2462871" y="1292450"/>
                  </a:lnTo>
                  <a:cubicBezTo>
                    <a:pt x="2462871" y="1314407"/>
                    <a:pt x="2454149" y="1335465"/>
                    <a:pt x="2438623" y="1350992"/>
                  </a:cubicBezTo>
                  <a:cubicBezTo>
                    <a:pt x="2423096" y="1366518"/>
                    <a:pt x="2402038" y="1375240"/>
                    <a:pt x="2380081" y="1375240"/>
                  </a:cubicBezTo>
                  <a:lnTo>
                    <a:pt x="82791" y="1375240"/>
                  </a:lnTo>
                  <a:cubicBezTo>
                    <a:pt x="37067" y="1375240"/>
                    <a:pt x="0" y="1338174"/>
                    <a:pt x="0" y="1292450"/>
                  </a:cubicBezTo>
                  <a:lnTo>
                    <a:pt x="0" y="82791"/>
                  </a:lnTo>
                  <a:cubicBezTo>
                    <a:pt x="0" y="37067"/>
                    <a:pt x="37067" y="0"/>
                    <a:pt x="82791" y="0"/>
                  </a:cubicBezTo>
                  <a:close/>
                </a:path>
              </a:pathLst>
            </a:custGeom>
            <a:solidFill>
              <a:srgbClr val="01257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62871" cy="1413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8582958"/>
            <a:ext cx="829501" cy="1704042"/>
            <a:chOff x="0" y="0"/>
            <a:chExt cx="218469" cy="4488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8469" cy="448801"/>
            </a:xfrm>
            <a:custGeom>
              <a:avLst/>
              <a:gdLst/>
              <a:ahLst/>
              <a:cxnLst/>
              <a:rect r="r" b="b" t="t" l="l"/>
              <a:pathLst>
                <a:path h="448801" w="218469">
                  <a:moveTo>
                    <a:pt x="0" y="0"/>
                  </a:moveTo>
                  <a:lnTo>
                    <a:pt x="218469" y="0"/>
                  </a:lnTo>
                  <a:lnTo>
                    <a:pt x="218469" y="448801"/>
                  </a:lnTo>
                  <a:lnTo>
                    <a:pt x="0" y="448801"/>
                  </a:lnTo>
                  <a:close/>
                </a:path>
              </a:pathLst>
            </a:custGeom>
            <a:solidFill>
              <a:srgbClr val="ACB8C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8469" cy="486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46792" y="-419229"/>
            <a:ext cx="8741493" cy="1160149"/>
            <a:chOff x="0" y="0"/>
            <a:chExt cx="2302286" cy="3055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02286" cy="305554"/>
            </a:xfrm>
            <a:custGeom>
              <a:avLst/>
              <a:gdLst/>
              <a:ahLst/>
              <a:cxnLst/>
              <a:rect r="r" b="b" t="t" l="l"/>
              <a:pathLst>
                <a:path h="305554" w="2302286">
                  <a:moveTo>
                    <a:pt x="0" y="0"/>
                  </a:moveTo>
                  <a:lnTo>
                    <a:pt x="2302286" y="0"/>
                  </a:lnTo>
                  <a:lnTo>
                    <a:pt x="2302286" y="305554"/>
                  </a:lnTo>
                  <a:lnTo>
                    <a:pt x="0" y="305554"/>
                  </a:lnTo>
                  <a:close/>
                </a:path>
              </a:pathLst>
            </a:custGeom>
            <a:solidFill>
              <a:srgbClr val="01257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302286" cy="343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3223367"/>
            <a:ext cx="13552333" cy="178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60"/>
              </a:lnSpc>
              <a:spcBef>
                <a:spcPct val="0"/>
              </a:spcBef>
            </a:pPr>
            <a:r>
              <a:rPr lang="en-US" b="true" sz="10400">
                <a:solidFill>
                  <a:srgbClr val="1C1818"/>
                </a:solidFill>
                <a:latin typeface="Inter Bold"/>
                <a:ea typeface="Inter Bold"/>
                <a:cs typeface="Inter Bold"/>
                <a:sym typeface="Inter Bold"/>
              </a:rPr>
              <a:t>UK TRAIN RIDES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1579934" y="3423392"/>
            <a:ext cx="5679366" cy="5679366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3"/>
              <a:stretch>
                <a:fillRect l="-41666" t="0" r="-41666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012572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579934" y="3996023"/>
            <a:ext cx="438426" cy="43842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257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2207248" y="8067551"/>
            <a:ext cx="5758204" cy="949176"/>
          </a:xfrm>
          <a:prstGeom prst="line">
            <a:avLst/>
          </a:prstGeom>
          <a:ln cap="flat" w="28575">
            <a:solidFill>
              <a:srgbClr val="1C1818"/>
            </a:solidFill>
            <a:prstDash val="sysDot"/>
            <a:headEnd type="oval" len="lg" w="lg"/>
            <a:tailEnd type="oval" len="lg" w="lg"/>
          </a:ln>
        </p:spPr>
      </p:sp>
      <p:grpSp>
        <p:nvGrpSpPr>
          <p:cNvPr name="Group 20" id="20"/>
          <p:cNvGrpSpPr/>
          <p:nvPr/>
        </p:nvGrpSpPr>
        <p:grpSpPr>
          <a:xfrm rot="0">
            <a:off x="1028700" y="5007081"/>
            <a:ext cx="829501" cy="829501"/>
            <a:chOff x="0" y="0"/>
            <a:chExt cx="218469" cy="2184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8469" cy="218469"/>
            </a:xfrm>
            <a:custGeom>
              <a:avLst/>
              <a:gdLst/>
              <a:ahLst/>
              <a:cxnLst/>
              <a:rect r="r" b="b" t="t" l="l"/>
              <a:pathLst>
                <a:path h="218469" w="218469">
                  <a:moveTo>
                    <a:pt x="0" y="0"/>
                  </a:moveTo>
                  <a:lnTo>
                    <a:pt x="218469" y="0"/>
                  </a:lnTo>
                  <a:lnTo>
                    <a:pt x="218469" y="218469"/>
                  </a:lnTo>
                  <a:lnTo>
                    <a:pt x="0" y="218469"/>
                  </a:lnTo>
                  <a:close/>
                </a:path>
              </a:pathLst>
            </a:custGeom>
            <a:solidFill>
              <a:srgbClr val="ACB8C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218469" cy="266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0" y="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0" y="0"/>
            <a:ext cx="5320057" cy="1717447"/>
          </a:xfrm>
          <a:custGeom>
            <a:avLst/>
            <a:gdLst/>
            <a:ahLst/>
            <a:cxnLst/>
            <a:rect r="r" b="b" t="t" l="l"/>
            <a:pathLst>
              <a:path h="1717447" w="5320057">
                <a:moveTo>
                  <a:pt x="0" y="0"/>
                </a:moveTo>
                <a:lnTo>
                  <a:pt x="5320057" y="0"/>
                </a:lnTo>
                <a:lnTo>
                  <a:pt x="5320057" y="1717447"/>
                </a:lnTo>
                <a:lnTo>
                  <a:pt x="0" y="1717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6734" r="0" b="-36734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054126" y="4811196"/>
            <a:ext cx="6500600" cy="111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338382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Data Rangers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34501" y="8356263"/>
            <a:ext cx="267826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true">
                <a:solidFill>
                  <a:srgbClr val="D7E5E0"/>
                </a:solidFill>
                <a:latin typeface="Inter Bold"/>
                <a:ea typeface="Inter Bold"/>
                <a:cs typeface="Inter Bold"/>
                <a:sym typeface="Inter Bold"/>
              </a:rPr>
              <a:t>Team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434501" y="8890000"/>
            <a:ext cx="7655781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D7E5E0"/>
                </a:solidFill>
                <a:latin typeface="Inter"/>
                <a:ea typeface="Inter"/>
                <a:cs typeface="Inter"/>
                <a:sym typeface="Inter"/>
              </a:rPr>
              <a:t>Abdelrahman Elsaid                            Abdelrazek Alshaal</a:t>
            </a:r>
          </a:p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D7E5E0"/>
                </a:solidFill>
                <a:latin typeface="Inter"/>
                <a:ea typeface="Inter"/>
                <a:cs typeface="Inter"/>
                <a:sym typeface="Inter"/>
              </a:rPr>
              <a:t>Ahmed </a:t>
            </a:r>
            <a:r>
              <a:rPr lang="en-US" sz="2200">
                <a:solidFill>
                  <a:srgbClr val="D7E5E0"/>
                </a:solidFill>
                <a:latin typeface="Inter"/>
                <a:ea typeface="Inter"/>
                <a:cs typeface="Inter"/>
                <a:sym typeface="Inter"/>
              </a:rPr>
              <a:t>Mahmoud                                Haneen Shahien</a:t>
            </a:r>
          </a:p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D7E5E0"/>
                </a:solidFill>
                <a:latin typeface="Inter"/>
                <a:ea typeface="Inter"/>
                <a:cs typeface="Inter"/>
                <a:sym typeface="Inter"/>
              </a:rPr>
              <a:t>Lama Diaa                                            </a:t>
            </a:r>
            <a:r>
              <a:rPr lang="en-US" sz="2200">
                <a:solidFill>
                  <a:srgbClr val="D7E5E0"/>
                </a:solidFill>
                <a:latin typeface="Inter"/>
                <a:ea typeface="Inter"/>
                <a:cs typeface="Inter"/>
                <a:sym typeface="Inter"/>
              </a:rPr>
              <a:t>Osam</a:t>
            </a:r>
            <a:r>
              <a:rPr lang="en-US" sz="2200">
                <a:solidFill>
                  <a:srgbClr val="D7E5E0"/>
                </a:solidFill>
                <a:latin typeface="Inter"/>
                <a:ea typeface="Inter"/>
                <a:cs typeface="Inter"/>
                <a:sym typeface="Inter"/>
              </a:rPr>
              <a:t>a Mohamed</a:t>
            </a:r>
          </a:p>
          <a:p>
            <a:pPr algn="just">
              <a:lnSpc>
                <a:spcPts val="3080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6393542"/>
            <a:ext cx="74006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| Get a glimpse of our goal-crushing process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7840856"/>
            <a:ext cx="117854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01/11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965452" y="8790032"/>
            <a:ext cx="117854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28/11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4935" y="0"/>
            <a:ext cx="13959292" cy="10287000"/>
            <a:chOff x="0" y="0"/>
            <a:chExt cx="367652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7652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676521">
                  <a:moveTo>
                    <a:pt x="55461" y="0"/>
                  </a:moveTo>
                  <a:lnTo>
                    <a:pt x="3621061" y="0"/>
                  </a:lnTo>
                  <a:cubicBezTo>
                    <a:pt x="3651691" y="0"/>
                    <a:pt x="3676521" y="24831"/>
                    <a:pt x="3676521" y="55461"/>
                  </a:cubicBezTo>
                  <a:lnTo>
                    <a:pt x="3676521" y="2653873"/>
                  </a:lnTo>
                  <a:cubicBezTo>
                    <a:pt x="3676521" y="2684503"/>
                    <a:pt x="3651691" y="2709333"/>
                    <a:pt x="3621061" y="2709333"/>
                  </a:cubicBezTo>
                  <a:lnTo>
                    <a:pt x="55461" y="2709333"/>
                  </a:lnTo>
                  <a:cubicBezTo>
                    <a:pt x="24831" y="2709333"/>
                    <a:pt x="0" y="2684503"/>
                    <a:pt x="0" y="2653873"/>
                  </a:cubicBezTo>
                  <a:lnTo>
                    <a:pt x="0" y="55461"/>
                  </a:lnTo>
                  <a:cubicBezTo>
                    <a:pt x="0" y="24831"/>
                    <a:pt x="24831" y="0"/>
                    <a:pt x="55461" y="0"/>
                  </a:cubicBezTo>
                  <a:close/>
                </a:path>
              </a:pathLst>
            </a:custGeom>
            <a:solidFill>
              <a:srgbClr val="0125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7652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925239"/>
            <a:ext cx="8198207" cy="6333061"/>
            <a:chOff x="0" y="0"/>
            <a:chExt cx="1270117" cy="9811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0117" cy="981157"/>
            </a:xfrm>
            <a:custGeom>
              <a:avLst/>
              <a:gdLst/>
              <a:ahLst/>
              <a:cxnLst/>
              <a:rect r="r" b="b" t="t" l="l"/>
              <a:pathLst>
                <a:path h="981157" w="1270117">
                  <a:moveTo>
                    <a:pt x="21720" y="0"/>
                  </a:moveTo>
                  <a:lnTo>
                    <a:pt x="1248397" y="0"/>
                  </a:lnTo>
                  <a:cubicBezTo>
                    <a:pt x="1260393" y="0"/>
                    <a:pt x="1270117" y="9724"/>
                    <a:pt x="1270117" y="21720"/>
                  </a:cubicBezTo>
                  <a:lnTo>
                    <a:pt x="1270117" y="959437"/>
                  </a:lnTo>
                  <a:cubicBezTo>
                    <a:pt x="1270117" y="971433"/>
                    <a:pt x="1260393" y="981157"/>
                    <a:pt x="1248397" y="981157"/>
                  </a:cubicBezTo>
                  <a:lnTo>
                    <a:pt x="21720" y="981157"/>
                  </a:lnTo>
                  <a:cubicBezTo>
                    <a:pt x="9724" y="981157"/>
                    <a:pt x="0" y="971433"/>
                    <a:pt x="0" y="959437"/>
                  </a:cubicBezTo>
                  <a:lnTo>
                    <a:pt x="0" y="21720"/>
                  </a:lnTo>
                  <a:cubicBezTo>
                    <a:pt x="0" y="9724"/>
                    <a:pt x="9724" y="0"/>
                    <a:pt x="21720" y="0"/>
                  </a:cubicBezTo>
                  <a:close/>
                </a:path>
              </a:pathLst>
            </a:custGeom>
            <a:blipFill>
              <a:blip r:embed="rId2"/>
              <a:stretch>
                <a:fillRect l="-7937" t="0" r="-7937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057499" y="962025"/>
            <a:ext cx="7201801" cy="8424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</a:p>
          <a:p>
            <a:pPr algn="l" marL="690876" indent="-345438" lvl="1">
              <a:lnSpc>
                <a:spcPts val="5599"/>
              </a:lnSpc>
              <a:buFont typeface="Arial"/>
              <a:buChar char="•"/>
            </a:pPr>
            <a:r>
              <a:rPr lang="en-US" b="true" sz="31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Missi</a:t>
            </a:r>
            <a:r>
              <a:rPr lang="en-US" b="true" sz="31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ng</a:t>
            </a:r>
            <a:r>
              <a:rPr lang="en-US" b="true" sz="31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 values in Railcard exist because </a:t>
            </a:r>
            <a:r>
              <a:rPr lang="en-US" b="true" sz="31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66%</a:t>
            </a:r>
            <a:r>
              <a:rPr lang="en-US" b="true" sz="31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 of passengers did not use a discount.</a:t>
            </a:r>
          </a:p>
          <a:p>
            <a:pPr algn="l">
              <a:lnSpc>
                <a:spcPts val="5599"/>
              </a:lnSpc>
            </a:pPr>
          </a:p>
          <a:p>
            <a:pPr algn="l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Missing</a:t>
            </a:r>
            <a:r>
              <a:rPr lang="en-US" b="true" sz="31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 Actual Arrival Time appears only in cancelled journeys, </a:t>
            </a:r>
            <a:r>
              <a:rPr lang="en-US" b="true" sz="3199" u="sng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so these values are expected.</a:t>
            </a:r>
          </a:p>
          <a:p>
            <a:pPr algn="l">
              <a:lnSpc>
                <a:spcPts val="4479"/>
              </a:lnSpc>
            </a:pPr>
          </a:p>
          <a:p>
            <a:pPr algn="l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Reason for Delay is missing for journeys that were not delayed, </a:t>
            </a:r>
            <a:r>
              <a:rPr lang="en-US" b="true" sz="3199" u="sng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which is normal</a:t>
            </a:r>
            <a:r>
              <a:rPr lang="en-US" b="true" sz="31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</a:p>
          <a:p>
            <a:pPr algn="l">
              <a:lnSpc>
                <a:spcPts val="447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935019"/>
            <a:ext cx="4870164" cy="2332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6"/>
              </a:lnSpc>
            </a:pPr>
            <a:r>
              <a:rPr lang="en-US" sz="10400" b="true">
                <a:solidFill>
                  <a:srgbClr val="338382"/>
                </a:solidFill>
                <a:latin typeface="Inter Heavy"/>
                <a:ea typeface="Inter Heavy"/>
                <a:cs typeface="Inter Heavy"/>
                <a:sym typeface="Inter Heavy"/>
              </a:rPr>
              <a:t>DATA </a:t>
            </a:r>
            <a:r>
              <a:rPr lang="en-US" sz="10400" b="true">
                <a:solidFill>
                  <a:srgbClr val="D7E5E0"/>
                </a:solidFill>
                <a:latin typeface="Inter Heavy"/>
                <a:ea typeface="Inter Heavy"/>
                <a:cs typeface="Inter Heavy"/>
                <a:sym typeface="Inter Heavy"/>
              </a:rPr>
              <a:t>ISSUES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5605" y="919797"/>
            <a:ext cx="3694033" cy="52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D7E5E0"/>
                </a:solidFill>
                <a:latin typeface="Feather Bold"/>
                <a:ea typeface="Feather Bold"/>
                <a:cs typeface="Feather Bold"/>
                <a:sym typeface="Feather Bold"/>
              </a:rPr>
              <a:t>MISSING VALUES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655955" y="199074"/>
            <a:ext cx="1473516" cy="147351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41666" t="0" r="-41666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-5400000">
            <a:off x="0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4935" y="0"/>
            <a:ext cx="13959292" cy="10287000"/>
            <a:chOff x="0" y="0"/>
            <a:chExt cx="367652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7652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676521">
                  <a:moveTo>
                    <a:pt x="55461" y="0"/>
                  </a:moveTo>
                  <a:lnTo>
                    <a:pt x="3621061" y="0"/>
                  </a:lnTo>
                  <a:cubicBezTo>
                    <a:pt x="3651691" y="0"/>
                    <a:pt x="3676521" y="24831"/>
                    <a:pt x="3676521" y="55461"/>
                  </a:cubicBezTo>
                  <a:lnTo>
                    <a:pt x="3676521" y="2653873"/>
                  </a:lnTo>
                  <a:cubicBezTo>
                    <a:pt x="3676521" y="2684503"/>
                    <a:pt x="3651691" y="2709333"/>
                    <a:pt x="3621061" y="2709333"/>
                  </a:cubicBezTo>
                  <a:lnTo>
                    <a:pt x="55461" y="2709333"/>
                  </a:lnTo>
                  <a:cubicBezTo>
                    <a:pt x="24831" y="2709333"/>
                    <a:pt x="0" y="2684503"/>
                    <a:pt x="0" y="2653873"/>
                  </a:cubicBezTo>
                  <a:lnTo>
                    <a:pt x="0" y="55461"/>
                  </a:lnTo>
                  <a:cubicBezTo>
                    <a:pt x="0" y="24831"/>
                    <a:pt x="24831" y="0"/>
                    <a:pt x="55461" y="0"/>
                  </a:cubicBezTo>
                  <a:close/>
                </a:path>
              </a:pathLst>
            </a:custGeom>
            <a:solidFill>
              <a:srgbClr val="0125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7652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925239"/>
            <a:ext cx="8198207" cy="6333061"/>
            <a:chOff x="0" y="0"/>
            <a:chExt cx="1270117" cy="9811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0117" cy="981157"/>
            </a:xfrm>
            <a:custGeom>
              <a:avLst/>
              <a:gdLst/>
              <a:ahLst/>
              <a:cxnLst/>
              <a:rect r="r" b="b" t="t" l="l"/>
              <a:pathLst>
                <a:path h="981157" w="1270117">
                  <a:moveTo>
                    <a:pt x="21720" y="0"/>
                  </a:moveTo>
                  <a:lnTo>
                    <a:pt x="1248397" y="0"/>
                  </a:lnTo>
                  <a:cubicBezTo>
                    <a:pt x="1260393" y="0"/>
                    <a:pt x="1270117" y="9724"/>
                    <a:pt x="1270117" y="21720"/>
                  </a:cubicBezTo>
                  <a:lnTo>
                    <a:pt x="1270117" y="959437"/>
                  </a:lnTo>
                  <a:cubicBezTo>
                    <a:pt x="1270117" y="971433"/>
                    <a:pt x="1260393" y="981157"/>
                    <a:pt x="1248397" y="981157"/>
                  </a:cubicBezTo>
                  <a:lnTo>
                    <a:pt x="21720" y="981157"/>
                  </a:lnTo>
                  <a:cubicBezTo>
                    <a:pt x="9724" y="981157"/>
                    <a:pt x="0" y="971433"/>
                    <a:pt x="0" y="959437"/>
                  </a:cubicBezTo>
                  <a:lnTo>
                    <a:pt x="0" y="21720"/>
                  </a:lnTo>
                  <a:cubicBezTo>
                    <a:pt x="0" y="9724"/>
                    <a:pt x="9724" y="0"/>
                    <a:pt x="2172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7148" r="0" b="-47148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057499" y="2869565"/>
            <a:ext cx="7201801" cy="448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Most</a:t>
            </a:r>
            <a:r>
              <a:rPr lang="en-US" sz="3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train tickets are inexpensive (between </a:t>
            </a:r>
            <a:r>
              <a:rPr lang="en-US" sz="31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£5</a:t>
            </a:r>
            <a:r>
              <a:rPr lang="en-US" sz="3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en-US" sz="31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£35</a:t>
            </a:r>
            <a:r>
              <a:rPr lang="en-US" sz="3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), and the median price is only </a:t>
            </a:r>
            <a:r>
              <a:rPr lang="en-US" sz="31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£11</a:t>
            </a:r>
            <a:r>
              <a:rPr lang="en-US" sz="3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However, the price distribution </a:t>
            </a:r>
            <a:r>
              <a:rPr lang="en-US" sz="3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is </a:t>
            </a:r>
            <a:r>
              <a:rPr lang="en-US" sz="31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highly skewed</a:t>
            </a:r>
            <a:r>
              <a:rPr lang="en-US" sz="3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due to a relatively small number of premium tickets reaching up to </a:t>
            </a:r>
            <a:r>
              <a:rPr lang="en-US" sz="31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£267</a:t>
            </a:r>
            <a:r>
              <a:rPr lang="en-US" sz="3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935019"/>
            <a:ext cx="4870164" cy="2332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6"/>
              </a:lnSpc>
            </a:pPr>
            <a:r>
              <a:rPr lang="en-US" sz="10400" b="true">
                <a:solidFill>
                  <a:srgbClr val="338382"/>
                </a:solidFill>
                <a:latin typeface="Inter Heavy"/>
                <a:ea typeface="Inter Heavy"/>
                <a:cs typeface="Inter Heavy"/>
                <a:sym typeface="Inter Heavy"/>
              </a:rPr>
              <a:t>DATA </a:t>
            </a:r>
            <a:r>
              <a:rPr lang="en-US" sz="10400" b="true">
                <a:solidFill>
                  <a:srgbClr val="D7E5E0"/>
                </a:solidFill>
                <a:latin typeface="Inter Heavy"/>
                <a:ea typeface="Inter Heavy"/>
                <a:cs typeface="Inter Heavy"/>
                <a:sym typeface="Inter Heavy"/>
              </a:rPr>
              <a:t>ISSUES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57499" y="919797"/>
            <a:ext cx="2088833" cy="52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true">
                <a:solidFill>
                  <a:srgbClr val="D7E5E0"/>
                </a:solidFill>
                <a:latin typeface="Feather Bold"/>
                <a:ea typeface="Feather Bold"/>
                <a:cs typeface="Feather Bold"/>
                <a:sym typeface="Feather Bold"/>
              </a:rPr>
              <a:t>OUTLIERS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655955" y="199074"/>
            <a:ext cx="1473516" cy="147351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41666" t="0" r="-41666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-5400000">
            <a:off x="0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4935" y="0"/>
            <a:ext cx="13959292" cy="10287000"/>
            <a:chOff x="0" y="0"/>
            <a:chExt cx="367652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7652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676521">
                  <a:moveTo>
                    <a:pt x="55461" y="0"/>
                  </a:moveTo>
                  <a:lnTo>
                    <a:pt x="3621061" y="0"/>
                  </a:lnTo>
                  <a:cubicBezTo>
                    <a:pt x="3651691" y="0"/>
                    <a:pt x="3676521" y="24831"/>
                    <a:pt x="3676521" y="55461"/>
                  </a:cubicBezTo>
                  <a:lnTo>
                    <a:pt x="3676521" y="2653873"/>
                  </a:lnTo>
                  <a:cubicBezTo>
                    <a:pt x="3676521" y="2684503"/>
                    <a:pt x="3651691" y="2709333"/>
                    <a:pt x="3621061" y="2709333"/>
                  </a:cubicBezTo>
                  <a:lnTo>
                    <a:pt x="55461" y="2709333"/>
                  </a:lnTo>
                  <a:cubicBezTo>
                    <a:pt x="24831" y="2709333"/>
                    <a:pt x="0" y="2684503"/>
                    <a:pt x="0" y="2653873"/>
                  </a:cubicBezTo>
                  <a:lnTo>
                    <a:pt x="0" y="55461"/>
                  </a:lnTo>
                  <a:cubicBezTo>
                    <a:pt x="0" y="24831"/>
                    <a:pt x="24831" y="0"/>
                    <a:pt x="55461" y="0"/>
                  </a:cubicBezTo>
                  <a:close/>
                </a:path>
              </a:pathLst>
            </a:custGeom>
            <a:solidFill>
              <a:srgbClr val="0125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7652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4350" y="2614613"/>
            <a:ext cx="8198207" cy="6333061"/>
            <a:chOff x="0" y="0"/>
            <a:chExt cx="1270117" cy="9811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0117" cy="981157"/>
            </a:xfrm>
            <a:custGeom>
              <a:avLst/>
              <a:gdLst/>
              <a:ahLst/>
              <a:cxnLst/>
              <a:rect r="r" b="b" t="t" l="l"/>
              <a:pathLst>
                <a:path h="981157" w="1270117">
                  <a:moveTo>
                    <a:pt x="21720" y="0"/>
                  </a:moveTo>
                  <a:lnTo>
                    <a:pt x="1248397" y="0"/>
                  </a:lnTo>
                  <a:cubicBezTo>
                    <a:pt x="1260393" y="0"/>
                    <a:pt x="1270117" y="9724"/>
                    <a:pt x="1270117" y="21720"/>
                  </a:cubicBezTo>
                  <a:lnTo>
                    <a:pt x="1270117" y="959437"/>
                  </a:lnTo>
                  <a:cubicBezTo>
                    <a:pt x="1270117" y="971433"/>
                    <a:pt x="1260393" y="981157"/>
                    <a:pt x="1248397" y="981157"/>
                  </a:cubicBezTo>
                  <a:lnTo>
                    <a:pt x="21720" y="981157"/>
                  </a:lnTo>
                  <a:cubicBezTo>
                    <a:pt x="9724" y="981157"/>
                    <a:pt x="0" y="971433"/>
                    <a:pt x="0" y="959437"/>
                  </a:cubicBezTo>
                  <a:lnTo>
                    <a:pt x="0" y="21720"/>
                  </a:lnTo>
                  <a:cubicBezTo>
                    <a:pt x="0" y="9724"/>
                    <a:pt x="9724" y="0"/>
                    <a:pt x="21720" y="0"/>
                  </a:cubicBezTo>
                  <a:close/>
                </a:path>
              </a:pathLst>
            </a:custGeom>
            <a:blipFill>
              <a:blip r:embed="rId2"/>
              <a:stretch>
                <a:fillRect l="-2136" t="0" r="-213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968282" y="519619"/>
            <a:ext cx="4522174" cy="1980693"/>
            <a:chOff x="0" y="0"/>
            <a:chExt cx="1275811" cy="558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73566" cy="558800"/>
            </a:xfrm>
            <a:custGeom>
              <a:avLst/>
              <a:gdLst/>
              <a:ahLst/>
              <a:cxnLst/>
              <a:rect r="r" b="b" t="t" l="l"/>
              <a:pathLst>
                <a:path h="558800" w="1273566">
                  <a:moveTo>
                    <a:pt x="691358" y="0"/>
                  </a:moveTo>
                  <a:cubicBezTo>
                    <a:pt x="777447" y="0"/>
                    <a:pt x="840664" y="32379"/>
                    <a:pt x="883895" y="69812"/>
                  </a:cubicBezTo>
                  <a:cubicBezTo>
                    <a:pt x="962340" y="58279"/>
                    <a:pt x="1028139" y="62264"/>
                    <a:pt x="1080991" y="90957"/>
                  </a:cubicBezTo>
                  <a:cubicBezTo>
                    <a:pt x="1124245" y="114444"/>
                    <a:pt x="1143291" y="147917"/>
                    <a:pt x="1138502" y="181865"/>
                  </a:cubicBezTo>
                  <a:cubicBezTo>
                    <a:pt x="1236966" y="212714"/>
                    <a:pt x="1286300" y="270431"/>
                    <a:pt x="1270740" y="325853"/>
                  </a:cubicBezTo>
                  <a:cubicBezTo>
                    <a:pt x="1245168" y="387651"/>
                    <a:pt x="1117204" y="427373"/>
                    <a:pt x="1001508" y="417393"/>
                  </a:cubicBezTo>
                  <a:cubicBezTo>
                    <a:pt x="968466" y="454100"/>
                    <a:pt x="908977" y="482938"/>
                    <a:pt x="833557" y="493832"/>
                  </a:cubicBezTo>
                  <a:cubicBezTo>
                    <a:pt x="732958" y="508359"/>
                    <a:pt x="632035" y="486965"/>
                    <a:pt x="572037" y="443851"/>
                  </a:cubicBezTo>
                  <a:lnTo>
                    <a:pt x="243351" y="558800"/>
                  </a:lnTo>
                  <a:cubicBezTo>
                    <a:pt x="293473" y="524546"/>
                    <a:pt x="342901" y="493832"/>
                    <a:pt x="357744" y="440638"/>
                  </a:cubicBezTo>
                  <a:cubicBezTo>
                    <a:pt x="316403" y="447594"/>
                    <a:pt x="268472" y="445652"/>
                    <a:pt x="223950" y="433139"/>
                  </a:cubicBezTo>
                  <a:cubicBezTo>
                    <a:pt x="145527" y="411096"/>
                    <a:pt x="110619" y="362619"/>
                    <a:pt x="122086" y="321667"/>
                  </a:cubicBezTo>
                  <a:cubicBezTo>
                    <a:pt x="77435" y="304342"/>
                    <a:pt x="0" y="279340"/>
                    <a:pt x="0" y="220162"/>
                  </a:cubicBezTo>
                  <a:cubicBezTo>
                    <a:pt x="0" y="165292"/>
                    <a:pt x="101397" y="123168"/>
                    <a:pt x="196598" y="124283"/>
                  </a:cubicBezTo>
                  <a:cubicBezTo>
                    <a:pt x="206898" y="101804"/>
                    <a:pt x="229090" y="81125"/>
                    <a:pt x="262512" y="65777"/>
                  </a:cubicBezTo>
                  <a:cubicBezTo>
                    <a:pt x="333404" y="33231"/>
                    <a:pt x="442456" y="38853"/>
                    <a:pt x="501067" y="67029"/>
                  </a:cubicBezTo>
                  <a:cubicBezTo>
                    <a:pt x="542008" y="25903"/>
                    <a:pt x="607219" y="0"/>
                    <a:pt x="691358" y="0"/>
                  </a:cubicBezTo>
                  <a:close/>
                </a:path>
              </a:pathLst>
            </a:custGeom>
            <a:solidFill>
              <a:srgbClr val="D7E5E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237863" y="82550"/>
              <a:ext cx="821709" cy="330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29"/>
                </a:lnSpc>
              </a:pPr>
              <a:r>
                <a:rPr lang="en-US" b="true" sz="2999" spc="-314">
                  <a:solidFill>
                    <a:srgbClr val="338382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5 %  OF JOURNEYS</a:t>
              </a:r>
            </a:p>
            <a:p>
              <a:pPr algn="ctr">
                <a:lnSpc>
                  <a:spcPts val="3629"/>
                </a:lnSpc>
              </a:pPr>
              <a:r>
                <a:rPr lang="en-US" b="true" sz="2999" spc="-314">
                  <a:solidFill>
                    <a:srgbClr val="338382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( 1555 OF  30535 )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889718" y="4194349"/>
            <a:ext cx="6456082" cy="2665377"/>
          </a:xfrm>
          <a:custGeom>
            <a:avLst/>
            <a:gdLst/>
            <a:ahLst/>
            <a:cxnLst/>
            <a:rect r="r" b="b" t="t" l="l"/>
            <a:pathLst>
              <a:path h="2665377" w="6456082">
                <a:moveTo>
                  <a:pt x="0" y="0"/>
                </a:moveTo>
                <a:lnTo>
                  <a:pt x="6456083" y="0"/>
                </a:lnTo>
                <a:lnTo>
                  <a:pt x="6456083" y="2665377"/>
                </a:lnTo>
                <a:lnTo>
                  <a:pt x="0" y="26653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936499">
            <a:off x="10220834" y="5281527"/>
            <a:ext cx="1259818" cy="960611"/>
          </a:xfrm>
          <a:custGeom>
            <a:avLst/>
            <a:gdLst/>
            <a:ahLst/>
            <a:cxnLst/>
            <a:rect r="r" b="b" t="t" l="l"/>
            <a:pathLst>
              <a:path h="960611" w="1259818">
                <a:moveTo>
                  <a:pt x="0" y="0"/>
                </a:moveTo>
                <a:lnTo>
                  <a:pt x="1259818" y="0"/>
                </a:lnTo>
                <a:lnTo>
                  <a:pt x="1259818" y="960611"/>
                </a:lnTo>
                <a:lnTo>
                  <a:pt x="0" y="9606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77776" y="6974026"/>
            <a:ext cx="6456082" cy="2665377"/>
          </a:xfrm>
          <a:custGeom>
            <a:avLst/>
            <a:gdLst/>
            <a:ahLst/>
            <a:cxnLst/>
            <a:rect r="r" b="b" t="t" l="l"/>
            <a:pathLst>
              <a:path h="2665377" w="6456082">
                <a:moveTo>
                  <a:pt x="0" y="0"/>
                </a:moveTo>
                <a:lnTo>
                  <a:pt x="6456082" y="0"/>
                </a:lnTo>
                <a:lnTo>
                  <a:pt x="6456082" y="2665377"/>
                </a:lnTo>
                <a:lnTo>
                  <a:pt x="0" y="26653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333950" y="7644795"/>
            <a:ext cx="1292704" cy="1804536"/>
          </a:xfrm>
          <a:custGeom>
            <a:avLst/>
            <a:gdLst/>
            <a:ahLst/>
            <a:cxnLst/>
            <a:rect r="r" b="b" t="t" l="l"/>
            <a:pathLst>
              <a:path h="1804536" w="1292704">
                <a:moveTo>
                  <a:pt x="0" y="0"/>
                </a:moveTo>
                <a:lnTo>
                  <a:pt x="1292704" y="0"/>
                </a:lnTo>
                <a:lnTo>
                  <a:pt x="1292704" y="1804536"/>
                </a:lnTo>
                <a:lnTo>
                  <a:pt x="0" y="18045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712557" y="2547938"/>
            <a:ext cx="7633243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Any</a:t>
            </a:r>
            <a:r>
              <a:rPr lang="en-US" sz="3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price above </a:t>
            </a:r>
            <a:r>
              <a:rPr lang="en-US" b="true" sz="31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£80</a:t>
            </a:r>
            <a:r>
              <a:rPr lang="en-US" sz="3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is considered an outlier ba</a:t>
            </a:r>
            <a:r>
              <a:rPr lang="en-US" sz="3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sed on the IQR method.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1160308"/>
            <a:ext cx="2088833" cy="52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true">
                <a:solidFill>
                  <a:srgbClr val="D7E5E0"/>
                </a:solidFill>
                <a:latin typeface="Feather Bold"/>
                <a:ea typeface="Feather Bold"/>
                <a:cs typeface="Feather Bold"/>
                <a:sym typeface="Feather Bold"/>
              </a:rPr>
              <a:t>OUTLIERS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32833" y="6004916"/>
            <a:ext cx="3945969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Long distance trips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26477" y="4415346"/>
            <a:ext cx="3382566" cy="1542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1"/>
              </a:lnSpc>
            </a:pPr>
            <a:r>
              <a:rPr lang="en-US" sz="5199">
                <a:solidFill>
                  <a:srgbClr val="CE2731"/>
                </a:solidFill>
                <a:latin typeface="Trocchi"/>
                <a:ea typeface="Trocchi"/>
                <a:cs typeface="Trocchi"/>
                <a:sym typeface="Trocchi"/>
              </a:rPr>
              <a:t>153</a:t>
            </a:r>
          </a:p>
          <a:p>
            <a:pPr algn="ctr">
              <a:lnSpc>
                <a:spcPts val="3433"/>
              </a:lnSpc>
            </a:pPr>
            <a:r>
              <a:rPr lang="en-US" sz="3399">
                <a:solidFill>
                  <a:srgbClr val="CE2731"/>
                </a:solidFill>
                <a:latin typeface="Trocchi"/>
                <a:ea typeface="Trocchi"/>
                <a:cs typeface="Trocchi"/>
                <a:sym typeface="Trocchi"/>
              </a:rPr>
              <a:t>Standard ticket</a:t>
            </a:r>
          </a:p>
          <a:p>
            <a:pPr algn="ctr">
              <a:lnSpc>
                <a:spcPts val="3433"/>
              </a:lnSpc>
            </a:pPr>
            <a:r>
              <a:rPr lang="en-US" sz="3399">
                <a:solidFill>
                  <a:srgbClr val="CE2731"/>
                </a:solidFill>
                <a:latin typeface="Trocchi"/>
                <a:ea typeface="Trocchi"/>
                <a:cs typeface="Trocchi"/>
                <a:sym typeface="Trocchi"/>
              </a:rPr>
              <a:t>With Railcard</a:t>
            </a:r>
            <a:r>
              <a:rPr lang="en-US" sz="3399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30163" y="8374201"/>
            <a:ext cx="3395067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First class ticket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97383" y="7130953"/>
            <a:ext cx="1470898" cy="1113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1"/>
              </a:lnSpc>
            </a:pPr>
            <a:r>
              <a:rPr lang="en-US" sz="5199">
                <a:solidFill>
                  <a:srgbClr val="CE2731"/>
                </a:solidFill>
                <a:latin typeface="Trocchi"/>
                <a:ea typeface="Trocchi"/>
                <a:cs typeface="Trocchi"/>
                <a:sym typeface="Trocchi"/>
              </a:rPr>
              <a:t>1402</a:t>
            </a:r>
          </a:p>
          <a:p>
            <a:pPr algn="ctr">
              <a:lnSpc>
                <a:spcPts val="3433"/>
              </a:lnSpc>
            </a:pPr>
            <a:r>
              <a:rPr lang="en-US" sz="3399">
                <a:solidFill>
                  <a:srgbClr val="CE2731"/>
                </a:solidFill>
                <a:latin typeface="Trocchi"/>
                <a:ea typeface="Trocchi"/>
                <a:cs typeface="Trocchi"/>
                <a:sym typeface="Trocchi"/>
              </a:rPr>
              <a:t> </a:t>
            </a:r>
            <a:r>
              <a:rPr lang="en-US" sz="3399">
                <a:solidFill>
                  <a:srgbClr val="CE2731"/>
                </a:solidFill>
                <a:latin typeface="Trocchi"/>
                <a:ea typeface="Trocchi"/>
                <a:cs typeface="Trocchi"/>
                <a:sym typeface="Trocchi"/>
              </a:rPr>
              <a:t>ticket</a:t>
            </a:r>
            <a:r>
              <a:rPr lang="en-US" sz="3399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58070" y="8816372"/>
            <a:ext cx="2921437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 Long distance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30163" y="7937338"/>
            <a:ext cx="2291120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No railcard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6655955" y="199074"/>
            <a:ext cx="1473516" cy="147351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41666" t="0" r="-41666" b="0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-5400000">
            <a:off x="0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670718" y="0"/>
            <a:ext cx="16617282" cy="10287000"/>
            <a:chOff x="0" y="0"/>
            <a:chExt cx="437656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6568" cy="2709333"/>
            </a:xfrm>
            <a:custGeom>
              <a:avLst/>
              <a:gdLst/>
              <a:ahLst/>
              <a:cxnLst/>
              <a:rect r="r" b="b" t="t" l="l"/>
              <a:pathLst>
                <a:path h="2709333" w="4376568">
                  <a:moveTo>
                    <a:pt x="0" y="0"/>
                  </a:moveTo>
                  <a:lnTo>
                    <a:pt x="4376568" y="0"/>
                  </a:lnTo>
                  <a:lnTo>
                    <a:pt x="4376568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11E5C">
                    <a:alpha val="2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656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61093" y="2925239"/>
            <a:ext cx="8198207" cy="6333061"/>
            <a:chOff x="0" y="0"/>
            <a:chExt cx="1270117" cy="9811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0117" cy="981157"/>
            </a:xfrm>
            <a:custGeom>
              <a:avLst/>
              <a:gdLst/>
              <a:ahLst/>
              <a:cxnLst/>
              <a:rect r="r" b="b" t="t" l="l"/>
              <a:pathLst>
                <a:path h="981157" w="1270117">
                  <a:moveTo>
                    <a:pt x="21720" y="0"/>
                  </a:moveTo>
                  <a:lnTo>
                    <a:pt x="1248397" y="0"/>
                  </a:lnTo>
                  <a:cubicBezTo>
                    <a:pt x="1260393" y="0"/>
                    <a:pt x="1270117" y="9724"/>
                    <a:pt x="1270117" y="21720"/>
                  </a:cubicBezTo>
                  <a:lnTo>
                    <a:pt x="1270117" y="959437"/>
                  </a:lnTo>
                  <a:cubicBezTo>
                    <a:pt x="1270117" y="971433"/>
                    <a:pt x="1260393" y="981157"/>
                    <a:pt x="1248397" y="981157"/>
                  </a:cubicBezTo>
                  <a:lnTo>
                    <a:pt x="21720" y="981157"/>
                  </a:lnTo>
                  <a:cubicBezTo>
                    <a:pt x="9724" y="981157"/>
                    <a:pt x="0" y="971433"/>
                    <a:pt x="0" y="959437"/>
                  </a:cubicBezTo>
                  <a:lnTo>
                    <a:pt x="0" y="21720"/>
                  </a:lnTo>
                  <a:cubicBezTo>
                    <a:pt x="0" y="9724"/>
                    <a:pt x="9724" y="0"/>
                    <a:pt x="2172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4725" r="0" b="-14725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655955" y="199074"/>
            <a:ext cx="1473516" cy="147351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41666" t="0" r="-4166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5400000">
            <a:off x="0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27262" y="4356325"/>
            <a:ext cx="4728080" cy="4893227"/>
          </a:xfrm>
          <a:custGeom>
            <a:avLst/>
            <a:gdLst/>
            <a:ahLst/>
            <a:cxnLst/>
            <a:rect r="r" b="b" t="t" l="l"/>
            <a:pathLst>
              <a:path h="4893227" w="4728080">
                <a:moveTo>
                  <a:pt x="0" y="0"/>
                </a:moveTo>
                <a:lnTo>
                  <a:pt x="4728081" y="0"/>
                </a:lnTo>
                <a:lnTo>
                  <a:pt x="4728081" y="4893227"/>
                </a:lnTo>
                <a:lnTo>
                  <a:pt x="0" y="48932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070594">
            <a:off x="4669550" y="7838282"/>
            <a:ext cx="1546212" cy="1411269"/>
          </a:xfrm>
          <a:custGeom>
            <a:avLst/>
            <a:gdLst/>
            <a:ahLst/>
            <a:cxnLst/>
            <a:rect r="r" b="b" t="t" l="l"/>
            <a:pathLst>
              <a:path h="1411269" w="1546212">
                <a:moveTo>
                  <a:pt x="0" y="0"/>
                </a:moveTo>
                <a:lnTo>
                  <a:pt x="1546212" y="0"/>
                </a:lnTo>
                <a:lnTo>
                  <a:pt x="1546212" y="1411270"/>
                </a:lnTo>
                <a:lnTo>
                  <a:pt x="0" y="14112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979359" y="2025015"/>
            <a:ext cx="7279941" cy="343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736"/>
              </a:lnSpc>
            </a:pPr>
            <a:r>
              <a:rPr lang="en-US" b="true" sz="10400">
                <a:solidFill>
                  <a:srgbClr val="338382"/>
                </a:solidFill>
                <a:latin typeface="Inter Heavy"/>
                <a:ea typeface="Inter Heavy"/>
                <a:cs typeface="Inter Heavy"/>
                <a:sym typeface="Inter Heavy"/>
              </a:rPr>
              <a:t>PEAK</a:t>
            </a:r>
            <a:r>
              <a:rPr lang="en-US" b="true" sz="10400">
                <a:solidFill>
                  <a:srgbClr val="000000"/>
                </a:solidFill>
                <a:latin typeface="Inter Heavy"/>
                <a:ea typeface="Inter Heavy"/>
                <a:cs typeface="Inter Heavy"/>
                <a:sym typeface="Inter Heavy"/>
              </a:rPr>
              <a:t> </a:t>
            </a:r>
            <a:r>
              <a:rPr lang="en-US" b="true" sz="10400">
                <a:solidFill>
                  <a:srgbClr val="FFFFFF"/>
                </a:solidFill>
                <a:latin typeface="Inter Heavy"/>
                <a:ea typeface="Inter Heavy"/>
                <a:cs typeface="Inter Heavy"/>
                <a:sym typeface="Inter Heavy"/>
              </a:rPr>
              <a:t>HOUR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0409" y="2858564"/>
            <a:ext cx="7034927" cy="102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u="sng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Most trips occur at 5 PM 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u="sng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Indicates evening rush hour for travelers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38382">
                <a:alpha val="31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9" r="0" b="-151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15236" y="-9525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655955" y="199074"/>
            <a:ext cx="1473516" cy="147351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41666" t="0" r="-4166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51603" cy="10277475"/>
            <a:chOff x="0" y="0"/>
            <a:chExt cx="4807007" cy="27068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07007" cy="2706825"/>
            </a:xfrm>
            <a:custGeom>
              <a:avLst/>
              <a:gdLst/>
              <a:ahLst/>
              <a:cxnLst/>
              <a:rect r="r" b="b" t="t" l="l"/>
              <a:pathLst>
                <a:path h="2706825" w="4807007">
                  <a:moveTo>
                    <a:pt x="0" y="0"/>
                  </a:moveTo>
                  <a:lnTo>
                    <a:pt x="4807007" y="0"/>
                  </a:lnTo>
                  <a:lnTo>
                    <a:pt x="4807007" y="2706825"/>
                  </a:lnTo>
                  <a:lnTo>
                    <a:pt x="0" y="2706825"/>
                  </a:lnTo>
                  <a:close/>
                </a:path>
              </a:pathLst>
            </a:custGeom>
            <a:gradFill rotWithShape="true">
              <a:gsLst>
                <a:gs pos="0">
                  <a:srgbClr val="338382">
                    <a:alpha val="99500"/>
                  </a:srgbClr>
                </a:gs>
                <a:gs pos="100000">
                  <a:srgbClr val="FFFFFF">
                    <a:alpha val="425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07007" cy="2744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6925436"/>
            <a:ext cx="11415236" cy="2332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6"/>
              </a:lnSpc>
            </a:pPr>
            <a:r>
              <a:rPr lang="en-US" b="true" sz="10400">
                <a:solidFill>
                  <a:srgbClr val="112A73"/>
                </a:solidFill>
                <a:latin typeface="Inter Heavy"/>
                <a:ea typeface="Inter Heavy"/>
                <a:cs typeface="Inter Heavy"/>
                <a:sym typeface="Inter Heavy"/>
              </a:rPr>
              <a:t>DATA </a:t>
            </a:r>
            <a:r>
              <a:rPr lang="en-US" b="true" sz="10400">
                <a:solidFill>
                  <a:srgbClr val="FFFFFF"/>
                </a:solidFill>
                <a:latin typeface="Inter Heavy"/>
                <a:ea typeface="Inter Heavy"/>
                <a:cs typeface="Inter Heavy"/>
                <a:sym typeface="Inter Heavy"/>
              </a:rPr>
              <a:t>PREPROCESSING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655955" y="199074"/>
            <a:ext cx="1473516" cy="147351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41666" t="0" r="-41666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388376" y="2258017"/>
            <a:ext cx="3236023" cy="4114800"/>
          </a:xfrm>
          <a:custGeom>
            <a:avLst/>
            <a:gdLst/>
            <a:ahLst/>
            <a:cxnLst/>
            <a:rect r="r" b="b" t="t" l="l"/>
            <a:pathLst>
              <a:path h="4114800" w="3236023">
                <a:moveTo>
                  <a:pt x="0" y="0"/>
                </a:moveTo>
                <a:lnTo>
                  <a:pt x="3236023" y="0"/>
                </a:lnTo>
                <a:lnTo>
                  <a:pt x="3236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964129" y="2492557"/>
            <a:ext cx="549152" cy="549598"/>
            <a:chOff x="0" y="0"/>
            <a:chExt cx="935140" cy="93589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35140" cy="935898"/>
            </a:xfrm>
            <a:custGeom>
              <a:avLst/>
              <a:gdLst/>
              <a:ahLst/>
              <a:cxnLst/>
              <a:rect r="r" b="b" t="t" l="l"/>
              <a:pathLst>
                <a:path h="935898" w="935140">
                  <a:moveTo>
                    <a:pt x="467570" y="0"/>
                  </a:moveTo>
                  <a:cubicBezTo>
                    <a:pt x="209338" y="0"/>
                    <a:pt x="0" y="209508"/>
                    <a:pt x="0" y="467949"/>
                  </a:cubicBezTo>
                  <a:cubicBezTo>
                    <a:pt x="0" y="726390"/>
                    <a:pt x="209338" y="935898"/>
                    <a:pt x="467570" y="935898"/>
                  </a:cubicBezTo>
                  <a:cubicBezTo>
                    <a:pt x="725801" y="935898"/>
                    <a:pt x="935140" y="726390"/>
                    <a:pt x="935140" y="467949"/>
                  </a:cubicBezTo>
                  <a:cubicBezTo>
                    <a:pt x="935140" y="209508"/>
                    <a:pt x="725801" y="0"/>
                    <a:pt x="4675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87669" y="49640"/>
              <a:ext cx="759801" cy="798517"/>
            </a:xfrm>
            <a:prstGeom prst="rect">
              <a:avLst/>
            </a:prstGeom>
          </p:spPr>
          <p:txBody>
            <a:bodyPr anchor="ctr" rtlCol="false" tIns="74051" lIns="74051" bIns="74051" rIns="74051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6049237" y="2364127"/>
            <a:ext cx="625601" cy="599795"/>
          </a:xfrm>
          <a:custGeom>
            <a:avLst/>
            <a:gdLst/>
            <a:ahLst/>
            <a:cxnLst/>
            <a:rect r="r" b="b" t="t" l="l"/>
            <a:pathLst>
              <a:path h="599795" w="625601">
                <a:moveTo>
                  <a:pt x="0" y="0"/>
                </a:moveTo>
                <a:lnTo>
                  <a:pt x="625601" y="0"/>
                </a:lnTo>
                <a:lnTo>
                  <a:pt x="625601" y="599794"/>
                </a:lnTo>
                <a:lnTo>
                  <a:pt x="0" y="5997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5964129" y="4443847"/>
            <a:ext cx="549152" cy="549598"/>
            <a:chOff x="0" y="0"/>
            <a:chExt cx="935140" cy="93589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35140" cy="935898"/>
            </a:xfrm>
            <a:custGeom>
              <a:avLst/>
              <a:gdLst/>
              <a:ahLst/>
              <a:cxnLst/>
              <a:rect r="r" b="b" t="t" l="l"/>
              <a:pathLst>
                <a:path h="935898" w="935140">
                  <a:moveTo>
                    <a:pt x="467570" y="0"/>
                  </a:moveTo>
                  <a:cubicBezTo>
                    <a:pt x="209338" y="0"/>
                    <a:pt x="0" y="209508"/>
                    <a:pt x="0" y="467949"/>
                  </a:cubicBezTo>
                  <a:cubicBezTo>
                    <a:pt x="0" y="726390"/>
                    <a:pt x="209338" y="935898"/>
                    <a:pt x="467570" y="935898"/>
                  </a:cubicBezTo>
                  <a:cubicBezTo>
                    <a:pt x="725801" y="935898"/>
                    <a:pt x="935140" y="726390"/>
                    <a:pt x="935140" y="467949"/>
                  </a:cubicBezTo>
                  <a:cubicBezTo>
                    <a:pt x="935140" y="209508"/>
                    <a:pt x="725801" y="0"/>
                    <a:pt x="4675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87669" y="49640"/>
              <a:ext cx="759801" cy="798517"/>
            </a:xfrm>
            <a:prstGeom prst="rect">
              <a:avLst/>
            </a:prstGeom>
          </p:spPr>
          <p:txBody>
            <a:bodyPr anchor="ctr" rtlCol="false" tIns="74051" lIns="74051" bIns="74051" rIns="74051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6049237" y="4315417"/>
            <a:ext cx="625601" cy="599795"/>
          </a:xfrm>
          <a:custGeom>
            <a:avLst/>
            <a:gdLst/>
            <a:ahLst/>
            <a:cxnLst/>
            <a:rect r="r" b="b" t="t" l="l"/>
            <a:pathLst>
              <a:path h="599795" w="625601">
                <a:moveTo>
                  <a:pt x="0" y="0"/>
                </a:moveTo>
                <a:lnTo>
                  <a:pt x="625601" y="0"/>
                </a:lnTo>
                <a:lnTo>
                  <a:pt x="625601" y="599795"/>
                </a:lnTo>
                <a:lnTo>
                  <a:pt x="0" y="5997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5964129" y="6625742"/>
            <a:ext cx="549152" cy="549598"/>
            <a:chOff x="0" y="0"/>
            <a:chExt cx="935140" cy="93589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35140" cy="935898"/>
            </a:xfrm>
            <a:custGeom>
              <a:avLst/>
              <a:gdLst/>
              <a:ahLst/>
              <a:cxnLst/>
              <a:rect r="r" b="b" t="t" l="l"/>
              <a:pathLst>
                <a:path h="935898" w="935140">
                  <a:moveTo>
                    <a:pt x="467570" y="0"/>
                  </a:moveTo>
                  <a:cubicBezTo>
                    <a:pt x="209338" y="0"/>
                    <a:pt x="0" y="209508"/>
                    <a:pt x="0" y="467949"/>
                  </a:cubicBezTo>
                  <a:cubicBezTo>
                    <a:pt x="0" y="726390"/>
                    <a:pt x="209338" y="935898"/>
                    <a:pt x="467570" y="935898"/>
                  </a:cubicBezTo>
                  <a:cubicBezTo>
                    <a:pt x="725801" y="935898"/>
                    <a:pt x="935140" y="726390"/>
                    <a:pt x="935140" y="467949"/>
                  </a:cubicBezTo>
                  <a:cubicBezTo>
                    <a:pt x="935140" y="209508"/>
                    <a:pt x="725801" y="0"/>
                    <a:pt x="4675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87669" y="49640"/>
              <a:ext cx="759801" cy="798517"/>
            </a:xfrm>
            <a:prstGeom prst="rect">
              <a:avLst/>
            </a:prstGeom>
          </p:spPr>
          <p:txBody>
            <a:bodyPr anchor="ctr" rtlCol="false" tIns="74051" lIns="74051" bIns="74051" rIns="74051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6049237" y="6497311"/>
            <a:ext cx="625601" cy="599795"/>
          </a:xfrm>
          <a:custGeom>
            <a:avLst/>
            <a:gdLst/>
            <a:ahLst/>
            <a:cxnLst/>
            <a:rect r="r" b="b" t="t" l="l"/>
            <a:pathLst>
              <a:path h="599795" w="625601">
                <a:moveTo>
                  <a:pt x="0" y="0"/>
                </a:moveTo>
                <a:lnTo>
                  <a:pt x="625601" y="0"/>
                </a:lnTo>
                <a:lnTo>
                  <a:pt x="625601" y="599795"/>
                </a:lnTo>
                <a:lnTo>
                  <a:pt x="0" y="5997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013530" y="2447793"/>
            <a:ext cx="10944177" cy="67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0"/>
              </a:lnSpc>
            </a:pPr>
            <a:r>
              <a:rPr lang="en-US" sz="3935" spc="-78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Handling missing values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13530" y="4385892"/>
            <a:ext cx="8830279" cy="67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0"/>
              </a:lnSpc>
            </a:pPr>
            <a:r>
              <a:rPr lang="en-US" sz="3935" spc="-78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No Duplicates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013530" y="6567786"/>
            <a:ext cx="11115941" cy="67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0"/>
              </a:lnSpc>
            </a:pPr>
            <a:r>
              <a:rPr lang="en-US" sz="3935" spc="-78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Feature Extraction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38382">
                <a:alpha val="31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15236" y="-9525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55955" y="199074"/>
            <a:ext cx="1473516" cy="14735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41666" t="0" r="-4166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-9525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l="0" t="0" r="0" b="-486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61911" y="3278954"/>
            <a:ext cx="9653325" cy="4542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6"/>
              </a:lnSpc>
            </a:pPr>
            <a:r>
              <a:rPr lang="en-US" b="true" sz="10400">
                <a:solidFill>
                  <a:srgbClr val="E02534"/>
                </a:solidFill>
                <a:latin typeface="Inter Bold"/>
                <a:ea typeface="Inter Bold"/>
                <a:cs typeface="Inter Bold"/>
                <a:sym typeface="Inter Bold"/>
              </a:rPr>
              <a:t>QUESTIONS THAT</a:t>
            </a:r>
            <a:r>
              <a:rPr lang="en-US" b="true" sz="10400">
                <a:solidFill>
                  <a:srgbClr val="338382"/>
                </a:solidFill>
                <a:latin typeface="Inter Bold"/>
                <a:ea typeface="Inter Bold"/>
                <a:cs typeface="Inter Bold"/>
                <a:sym typeface="Inter Bold"/>
              </a:rPr>
              <a:t> SPARKED OUR C</a:t>
            </a:r>
            <a:r>
              <a:rPr lang="en-US" b="true" sz="10400">
                <a:solidFill>
                  <a:srgbClr val="338382"/>
                </a:solidFill>
                <a:latin typeface="Inter Bold"/>
                <a:ea typeface="Inter Bold"/>
                <a:cs typeface="Inter Bold"/>
                <a:sym typeface="Inter Bold"/>
              </a:rPr>
              <a:t>URIOSITY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655955" y="199074"/>
            <a:ext cx="1473516" cy="14735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41666" t="0" r="-41666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415236" y="2926529"/>
            <a:ext cx="4597542" cy="4114800"/>
          </a:xfrm>
          <a:custGeom>
            <a:avLst/>
            <a:gdLst/>
            <a:ahLst/>
            <a:cxnLst/>
            <a:rect r="r" b="b" t="t" l="l"/>
            <a:pathLst>
              <a:path h="4114800" w="4597542">
                <a:moveTo>
                  <a:pt x="0" y="0"/>
                </a:moveTo>
                <a:lnTo>
                  <a:pt x="4597542" y="0"/>
                </a:lnTo>
                <a:lnTo>
                  <a:pt x="4597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46796" y="-419229"/>
            <a:ext cx="19435081" cy="1160149"/>
            <a:chOff x="0" y="0"/>
            <a:chExt cx="5118705" cy="3055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8705" cy="305554"/>
            </a:xfrm>
            <a:custGeom>
              <a:avLst/>
              <a:gdLst/>
              <a:ahLst/>
              <a:cxnLst/>
              <a:rect r="r" b="b" t="t" l="l"/>
              <a:pathLst>
                <a:path h="305554" w="5118705">
                  <a:moveTo>
                    <a:pt x="0" y="0"/>
                  </a:moveTo>
                  <a:lnTo>
                    <a:pt x="5118705" y="0"/>
                  </a:lnTo>
                  <a:lnTo>
                    <a:pt x="5118705" y="305554"/>
                  </a:lnTo>
                  <a:lnTo>
                    <a:pt x="0" y="305554"/>
                  </a:lnTo>
                  <a:close/>
                </a:path>
              </a:pathLst>
            </a:custGeom>
            <a:solidFill>
              <a:srgbClr val="0125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18705" cy="343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027243" y="917638"/>
            <a:ext cx="11359205" cy="8950234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931799" y="2594525"/>
            <a:ext cx="7696590" cy="3242642"/>
            <a:chOff x="0" y="0"/>
            <a:chExt cx="2111544" cy="8896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11544" cy="889612"/>
            </a:xfrm>
            <a:custGeom>
              <a:avLst/>
              <a:gdLst/>
              <a:ahLst/>
              <a:cxnLst/>
              <a:rect r="r" b="b" t="t" l="l"/>
              <a:pathLst>
                <a:path h="889612" w="2111544">
                  <a:moveTo>
                    <a:pt x="51300" y="0"/>
                  </a:moveTo>
                  <a:lnTo>
                    <a:pt x="2060243" y="0"/>
                  </a:lnTo>
                  <a:cubicBezTo>
                    <a:pt x="2073849" y="0"/>
                    <a:pt x="2086898" y="5405"/>
                    <a:pt x="2096518" y="15026"/>
                  </a:cubicBezTo>
                  <a:cubicBezTo>
                    <a:pt x="2106139" y="24646"/>
                    <a:pt x="2111544" y="37695"/>
                    <a:pt x="2111544" y="51300"/>
                  </a:cubicBezTo>
                  <a:lnTo>
                    <a:pt x="2111544" y="838312"/>
                  </a:lnTo>
                  <a:cubicBezTo>
                    <a:pt x="2111544" y="851918"/>
                    <a:pt x="2106139" y="864966"/>
                    <a:pt x="2096518" y="874587"/>
                  </a:cubicBezTo>
                  <a:cubicBezTo>
                    <a:pt x="2086898" y="884208"/>
                    <a:pt x="2073849" y="889612"/>
                    <a:pt x="2060243" y="889612"/>
                  </a:cubicBezTo>
                  <a:lnTo>
                    <a:pt x="51300" y="889612"/>
                  </a:lnTo>
                  <a:cubicBezTo>
                    <a:pt x="37695" y="889612"/>
                    <a:pt x="24646" y="884208"/>
                    <a:pt x="15026" y="874587"/>
                  </a:cubicBezTo>
                  <a:cubicBezTo>
                    <a:pt x="5405" y="864966"/>
                    <a:pt x="0" y="851918"/>
                    <a:pt x="0" y="838312"/>
                  </a:cubicBezTo>
                  <a:lnTo>
                    <a:pt x="0" y="51300"/>
                  </a:lnTo>
                  <a:cubicBezTo>
                    <a:pt x="0" y="37695"/>
                    <a:pt x="5405" y="24646"/>
                    <a:pt x="15026" y="15026"/>
                  </a:cubicBezTo>
                  <a:cubicBezTo>
                    <a:pt x="24646" y="5405"/>
                    <a:pt x="37695" y="0"/>
                    <a:pt x="51300" y="0"/>
                  </a:cubicBezTo>
                  <a:close/>
                </a:path>
              </a:pathLst>
            </a:custGeom>
            <a:solidFill>
              <a:srgbClr val="386C9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11544" cy="946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8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63715" y="3361135"/>
            <a:ext cx="6232756" cy="162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 there a time of day when delays spike?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4377" y="6228094"/>
            <a:ext cx="8219465" cy="196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9"/>
              </a:lnSpc>
              <a:spcBef>
                <a:spcPct val="0"/>
              </a:spcBef>
            </a:pPr>
            <a:r>
              <a:rPr lang="en-US" sz="3720">
                <a:solidFill>
                  <a:srgbClr val="1C1818"/>
                </a:solidFill>
                <a:latin typeface="Canva Sans"/>
                <a:ea typeface="Canva Sans"/>
                <a:cs typeface="Canva Sans"/>
                <a:sym typeface="Canva Sans"/>
              </a:rPr>
              <a:t>“ </a:t>
            </a:r>
            <a:r>
              <a:rPr lang="en-US" b="true" sz="3720">
                <a:solidFill>
                  <a:srgbClr val="C2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 AM </a:t>
            </a:r>
            <a:r>
              <a:rPr lang="en-US" sz="3720">
                <a:solidFill>
                  <a:srgbClr val="1C1818"/>
                </a:solidFill>
                <a:latin typeface="Canva Sans"/>
                <a:ea typeface="Canva Sans"/>
                <a:cs typeface="Canva Sans"/>
                <a:sym typeface="Canva Sans"/>
              </a:rPr>
              <a:t>show</a:t>
            </a:r>
            <a:r>
              <a:rPr lang="en-US" sz="3720">
                <a:solidFill>
                  <a:srgbClr val="1C1818"/>
                </a:solidFill>
                <a:latin typeface="Canva Sans"/>
                <a:ea typeface="Canva Sans"/>
                <a:cs typeface="Canva Sans"/>
                <a:sym typeface="Canva Sans"/>
              </a:rPr>
              <a:t>s the </a:t>
            </a:r>
            <a:r>
              <a:rPr lang="en-US" b="true" sz="3720">
                <a:solidFill>
                  <a:srgbClr val="1C181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sharpest rise</a:t>
            </a:r>
            <a:r>
              <a:rPr lang="en-US" sz="3720">
                <a:solidFill>
                  <a:srgbClr val="1C1818"/>
                </a:solidFill>
                <a:latin typeface="Canva Sans"/>
                <a:ea typeface="Canva Sans"/>
                <a:cs typeface="Canva Sans"/>
                <a:sym typeface="Canva Sans"/>
              </a:rPr>
              <a:t> in      delays, highlighting a key window for operational improvements.”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46796" y="-419229"/>
            <a:ext cx="19435081" cy="1160149"/>
            <a:chOff x="0" y="0"/>
            <a:chExt cx="5118705" cy="3055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8705" cy="305554"/>
            </a:xfrm>
            <a:custGeom>
              <a:avLst/>
              <a:gdLst/>
              <a:ahLst/>
              <a:cxnLst/>
              <a:rect r="r" b="b" t="t" l="l"/>
              <a:pathLst>
                <a:path h="305554" w="5118705">
                  <a:moveTo>
                    <a:pt x="0" y="0"/>
                  </a:moveTo>
                  <a:lnTo>
                    <a:pt x="5118705" y="0"/>
                  </a:lnTo>
                  <a:lnTo>
                    <a:pt x="5118705" y="305554"/>
                  </a:lnTo>
                  <a:lnTo>
                    <a:pt x="0" y="305554"/>
                  </a:lnTo>
                  <a:close/>
                </a:path>
              </a:pathLst>
            </a:custGeom>
            <a:solidFill>
              <a:srgbClr val="0125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18705" cy="343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027243" y="838870"/>
            <a:ext cx="11359205" cy="9486866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931799" y="2594525"/>
            <a:ext cx="7696590" cy="3242642"/>
            <a:chOff x="0" y="0"/>
            <a:chExt cx="2111544" cy="8896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11544" cy="889612"/>
            </a:xfrm>
            <a:custGeom>
              <a:avLst/>
              <a:gdLst/>
              <a:ahLst/>
              <a:cxnLst/>
              <a:rect r="r" b="b" t="t" l="l"/>
              <a:pathLst>
                <a:path h="889612" w="2111544">
                  <a:moveTo>
                    <a:pt x="51300" y="0"/>
                  </a:moveTo>
                  <a:lnTo>
                    <a:pt x="2060243" y="0"/>
                  </a:lnTo>
                  <a:cubicBezTo>
                    <a:pt x="2073849" y="0"/>
                    <a:pt x="2086898" y="5405"/>
                    <a:pt x="2096518" y="15026"/>
                  </a:cubicBezTo>
                  <a:cubicBezTo>
                    <a:pt x="2106139" y="24646"/>
                    <a:pt x="2111544" y="37695"/>
                    <a:pt x="2111544" y="51300"/>
                  </a:cubicBezTo>
                  <a:lnTo>
                    <a:pt x="2111544" y="838312"/>
                  </a:lnTo>
                  <a:cubicBezTo>
                    <a:pt x="2111544" y="851918"/>
                    <a:pt x="2106139" y="864966"/>
                    <a:pt x="2096518" y="874587"/>
                  </a:cubicBezTo>
                  <a:cubicBezTo>
                    <a:pt x="2086898" y="884208"/>
                    <a:pt x="2073849" y="889612"/>
                    <a:pt x="2060243" y="889612"/>
                  </a:cubicBezTo>
                  <a:lnTo>
                    <a:pt x="51300" y="889612"/>
                  </a:lnTo>
                  <a:cubicBezTo>
                    <a:pt x="37695" y="889612"/>
                    <a:pt x="24646" y="884208"/>
                    <a:pt x="15026" y="874587"/>
                  </a:cubicBezTo>
                  <a:cubicBezTo>
                    <a:pt x="5405" y="864966"/>
                    <a:pt x="0" y="851918"/>
                    <a:pt x="0" y="838312"/>
                  </a:cubicBezTo>
                  <a:lnTo>
                    <a:pt x="0" y="51300"/>
                  </a:lnTo>
                  <a:cubicBezTo>
                    <a:pt x="0" y="37695"/>
                    <a:pt x="5405" y="24646"/>
                    <a:pt x="15026" y="15026"/>
                  </a:cubicBezTo>
                  <a:cubicBezTo>
                    <a:pt x="24646" y="5405"/>
                    <a:pt x="37695" y="0"/>
                    <a:pt x="51300" y="0"/>
                  </a:cubicBezTo>
                  <a:close/>
                </a:path>
              </a:pathLst>
            </a:custGeom>
            <a:solidFill>
              <a:srgbClr val="386C9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11544" cy="946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8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63715" y="2946797"/>
            <a:ext cx="6232756" cy="245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 there a day of the week when delays spike?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0361" y="6228094"/>
            <a:ext cx="8219465" cy="262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9"/>
              </a:lnSpc>
              <a:spcBef>
                <a:spcPct val="0"/>
              </a:spcBef>
            </a:pPr>
            <a:r>
              <a:rPr lang="en-US" sz="3720">
                <a:solidFill>
                  <a:srgbClr val="1C1818"/>
                </a:solidFill>
                <a:latin typeface="Canva Sans"/>
                <a:ea typeface="Canva Sans"/>
                <a:cs typeface="Canva Sans"/>
                <a:sym typeface="Canva Sans"/>
              </a:rPr>
              <a:t>“</a:t>
            </a:r>
            <a:r>
              <a:rPr lang="en-US" b="true" sz="3720">
                <a:solidFill>
                  <a:srgbClr val="1C181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Thursday</a:t>
            </a:r>
            <a:r>
              <a:rPr lang="en-US" sz="3720">
                <a:solidFill>
                  <a:srgbClr val="1C1818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720">
                <a:solidFill>
                  <a:srgbClr val="1C1818"/>
                </a:solidFill>
                <a:latin typeface="Canva Sans"/>
                <a:ea typeface="Canva Sans"/>
                <a:cs typeface="Canva Sans"/>
                <a:sym typeface="Canva Sans"/>
              </a:rPr>
              <a:t>show</a:t>
            </a:r>
            <a:r>
              <a:rPr lang="en-US" sz="3720">
                <a:solidFill>
                  <a:srgbClr val="1C1818"/>
                </a:solidFill>
                <a:latin typeface="Canva Sans"/>
                <a:ea typeface="Canva Sans"/>
                <a:cs typeface="Canva Sans"/>
                <a:sym typeface="Canva Sans"/>
              </a:rPr>
              <a:t>s the h</a:t>
            </a:r>
            <a:r>
              <a:rPr lang="en-US" sz="3720">
                <a:solidFill>
                  <a:srgbClr val="1C1818"/>
                </a:solidFill>
                <a:latin typeface="Canva Sans"/>
                <a:ea typeface="Canva Sans"/>
                <a:cs typeface="Canva Sans"/>
                <a:sym typeface="Canva Sans"/>
              </a:rPr>
              <a:t>igh</a:t>
            </a:r>
            <a:r>
              <a:rPr lang="en-US" sz="3720">
                <a:solidFill>
                  <a:srgbClr val="1C1818"/>
                </a:solidFill>
                <a:latin typeface="Canva Sans"/>
                <a:ea typeface="Canva Sans"/>
                <a:cs typeface="Canva Sans"/>
                <a:sym typeface="Canva Sans"/>
              </a:rPr>
              <a:t>est </a:t>
            </a:r>
            <a:r>
              <a:rPr lang="en-US" sz="3720">
                <a:solidFill>
                  <a:srgbClr val="1C1818"/>
                </a:solidFill>
                <a:latin typeface="Canva Sans"/>
                <a:ea typeface="Canva Sans"/>
                <a:cs typeface="Canva Sans"/>
                <a:sym typeface="Canva Sans"/>
              </a:rPr>
              <a:t>sp</a:t>
            </a:r>
            <a:r>
              <a:rPr lang="en-US" sz="3720">
                <a:solidFill>
                  <a:srgbClr val="1C1818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3720">
                <a:solidFill>
                  <a:srgbClr val="1C1818"/>
                </a:solidFill>
                <a:latin typeface="Canva Sans"/>
                <a:ea typeface="Canva Sans"/>
                <a:cs typeface="Canva Sans"/>
                <a:sym typeface="Canva Sans"/>
              </a:rPr>
              <a:t>k</a:t>
            </a:r>
            <a:r>
              <a:rPr lang="en-US" sz="3720">
                <a:solidFill>
                  <a:srgbClr val="1C1818"/>
                </a:solidFill>
                <a:latin typeface="Canva Sans"/>
                <a:ea typeface="Canva Sans"/>
                <a:cs typeface="Canva Sans"/>
                <a:sym typeface="Canva Sans"/>
              </a:rPr>
              <a:t>e in delays (388), </a:t>
            </a:r>
            <a:r>
              <a:rPr lang="en-US" b="true" sz="3720">
                <a:solidFill>
                  <a:srgbClr val="1C181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indicating increased operational pressure at the end of the work week</a:t>
            </a:r>
            <a:r>
              <a:rPr lang="en-US" sz="3720">
                <a:solidFill>
                  <a:srgbClr val="1C1818"/>
                </a:solidFill>
                <a:latin typeface="Canva Sans"/>
                <a:ea typeface="Canva Sans"/>
                <a:cs typeface="Canva Sans"/>
                <a:sym typeface="Canva Sans"/>
              </a:rPr>
              <a:t>.”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46796" y="-419229"/>
            <a:ext cx="19435081" cy="1160149"/>
            <a:chOff x="0" y="0"/>
            <a:chExt cx="5118705" cy="3055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8705" cy="305554"/>
            </a:xfrm>
            <a:custGeom>
              <a:avLst/>
              <a:gdLst/>
              <a:ahLst/>
              <a:cxnLst/>
              <a:rect r="r" b="b" t="t" l="l"/>
              <a:pathLst>
                <a:path h="305554" w="5118705">
                  <a:moveTo>
                    <a:pt x="0" y="0"/>
                  </a:moveTo>
                  <a:lnTo>
                    <a:pt x="5118705" y="0"/>
                  </a:lnTo>
                  <a:lnTo>
                    <a:pt x="5118705" y="305554"/>
                  </a:lnTo>
                  <a:lnTo>
                    <a:pt x="0" y="305554"/>
                  </a:lnTo>
                  <a:close/>
                </a:path>
              </a:pathLst>
            </a:custGeom>
            <a:solidFill>
              <a:srgbClr val="0125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18705" cy="343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695953"/>
            <a:ext cx="7696590" cy="3242642"/>
            <a:chOff x="0" y="0"/>
            <a:chExt cx="2111544" cy="8896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11544" cy="889612"/>
            </a:xfrm>
            <a:custGeom>
              <a:avLst/>
              <a:gdLst/>
              <a:ahLst/>
              <a:cxnLst/>
              <a:rect r="r" b="b" t="t" l="l"/>
              <a:pathLst>
                <a:path h="889612" w="2111544">
                  <a:moveTo>
                    <a:pt x="51300" y="0"/>
                  </a:moveTo>
                  <a:lnTo>
                    <a:pt x="2060243" y="0"/>
                  </a:lnTo>
                  <a:cubicBezTo>
                    <a:pt x="2073849" y="0"/>
                    <a:pt x="2086898" y="5405"/>
                    <a:pt x="2096518" y="15026"/>
                  </a:cubicBezTo>
                  <a:cubicBezTo>
                    <a:pt x="2106139" y="24646"/>
                    <a:pt x="2111544" y="37695"/>
                    <a:pt x="2111544" y="51300"/>
                  </a:cubicBezTo>
                  <a:lnTo>
                    <a:pt x="2111544" y="838312"/>
                  </a:lnTo>
                  <a:cubicBezTo>
                    <a:pt x="2111544" y="851918"/>
                    <a:pt x="2106139" y="864966"/>
                    <a:pt x="2096518" y="874587"/>
                  </a:cubicBezTo>
                  <a:cubicBezTo>
                    <a:pt x="2086898" y="884208"/>
                    <a:pt x="2073849" y="889612"/>
                    <a:pt x="2060243" y="889612"/>
                  </a:cubicBezTo>
                  <a:lnTo>
                    <a:pt x="51300" y="889612"/>
                  </a:lnTo>
                  <a:cubicBezTo>
                    <a:pt x="37695" y="889612"/>
                    <a:pt x="24646" y="884208"/>
                    <a:pt x="15026" y="874587"/>
                  </a:cubicBezTo>
                  <a:cubicBezTo>
                    <a:pt x="5405" y="864966"/>
                    <a:pt x="0" y="851918"/>
                    <a:pt x="0" y="838312"/>
                  </a:cubicBezTo>
                  <a:lnTo>
                    <a:pt x="0" y="51300"/>
                  </a:lnTo>
                  <a:cubicBezTo>
                    <a:pt x="0" y="37695"/>
                    <a:pt x="5405" y="24646"/>
                    <a:pt x="15026" y="15026"/>
                  </a:cubicBezTo>
                  <a:cubicBezTo>
                    <a:pt x="24646" y="5405"/>
                    <a:pt x="37695" y="0"/>
                    <a:pt x="51300" y="0"/>
                  </a:cubicBezTo>
                  <a:close/>
                </a:path>
              </a:pathLst>
            </a:custGeom>
            <a:solidFill>
              <a:srgbClr val="AC222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11544" cy="946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8"/>
                </a:lnSpc>
              </a:pP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144000" y="1547592"/>
          <a:ext cx="8507762" cy="3095625"/>
        </p:xfrm>
        <a:graphic>
          <a:graphicData uri="http://schemas.openxmlformats.org/drawingml/2006/table">
            <a:tbl>
              <a:tblPr/>
              <a:tblGrid>
                <a:gridCol w="2365445"/>
                <a:gridCol w="2024903"/>
                <a:gridCol w="1998862"/>
                <a:gridCol w="2118552"/>
              </a:tblGrid>
              <a:tr h="1031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5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Trips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5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Delay rate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5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AVG delay min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572"/>
                    </a:solidFill>
                  </a:tcPr>
                </a:tc>
              </a:tr>
              <a:tr h="1031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Standard class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28595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7.19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42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1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First Class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3058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7.68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42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1760617" y="4048226"/>
            <a:ext cx="6232756" cy="245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</a:t>
            </a:r>
            <a:r>
              <a:rPr lang="en-US" sz="4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First Class tickets get faster and more reliable service 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5057775"/>
            <a:ext cx="8219465" cy="459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9"/>
              </a:lnSpc>
              <a:spcBef>
                <a:spcPct val="0"/>
              </a:spcBef>
            </a:pPr>
            <a:r>
              <a:rPr lang="en-US" sz="3720">
                <a:solidFill>
                  <a:srgbClr val="1C1818"/>
                </a:solidFill>
                <a:latin typeface="Canva Sans"/>
                <a:ea typeface="Canva Sans"/>
                <a:cs typeface="Canva Sans"/>
                <a:sym typeface="Canva Sans"/>
              </a:rPr>
              <a:t>“</a:t>
            </a:r>
            <a:r>
              <a:rPr lang="en-US" b="true" sz="3720">
                <a:solidFill>
                  <a:srgbClr val="1C181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</a:t>
            </a:r>
            <a:r>
              <a:rPr lang="en-US" b="true" sz="3720">
                <a:solidFill>
                  <a:srgbClr val="1C181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spi</a:t>
            </a:r>
            <a:r>
              <a:rPr lang="en-US" b="true" sz="3720">
                <a:solidFill>
                  <a:srgbClr val="1C181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 expectations</a:t>
            </a:r>
            <a:r>
              <a:rPr lang="en-US" sz="3720">
                <a:solidFill>
                  <a:srgbClr val="1C1818"/>
                </a:solidFill>
                <a:latin typeface="Canva Sans"/>
                <a:ea typeface="Canva Sans"/>
                <a:cs typeface="Canva Sans"/>
                <a:sym typeface="Canva Sans"/>
              </a:rPr>
              <a:t>, First Class </a:t>
            </a:r>
            <a:r>
              <a:rPr lang="en-US" b="true" sz="3720">
                <a:solidFill>
                  <a:srgbClr val="AC222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does not receive faster or more reliable service. </a:t>
            </a:r>
          </a:p>
          <a:p>
            <a:pPr algn="ctr">
              <a:lnSpc>
                <a:spcPts val="5209"/>
              </a:lnSpc>
              <a:spcBef>
                <a:spcPct val="0"/>
              </a:spcBef>
            </a:pPr>
            <a:r>
              <a:rPr lang="en-US" sz="3720">
                <a:solidFill>
                  <a:srgbClr val="1C1818"/>
                </a:solidFill>
                <a:latin typeface="Canva Sans"/>
                <a:ea typeface="Canva Sans"/>
                <a:cs typeface="Canva Sans"/>
                <a:sym typeface="Canva Sans"/>
              </a:rPr>
              <a:t>This indicates that service reliability is consistent across all ticket classes, regardless of price.”</a:t>
            </a:r>
          </a:p>
          <a:p>
            <a:pPr algn="ctr">
              <a:lnSpc>
                <a:spcPts val="52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46796" y="-419229"/>
            <a:ext cx="19435081" cy="1160149"/>
            <a:chOff x="0" y="0"/>
            <a:chExt cx="5118705" cy="3055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8705" cy="305554"/>
            </a:xfrm>
            <a:custGeom>
              <a:avLst/>
              <a:gdLst/>
              <a:ahLst/>
              <a:cxnLst/>
              <a:rect r="r" b="b" t="t" l="l"/>
              <a:pathLst>
                <a:path h="305554" w="5118705">
                  <a:moveTo>
                    <a:pt x="0" y="0"/>
                  </a:moveTo>
                  <a:lnTo>
                    <a:pt x="5118705" y="0"/>
                  </a:lnTo>
                  <a:lnTo>
                    <a:pt x="5118705" y="305554"/>
                  </a:lnTo>
                  <a:lnTo>
                    <a:pt x="0" y="305554"/>
                  </a:lnTo>
                  <a:close/>
                </a:path>
              </a:pathLst>
            </a:custGeom>
            <a:solidFill>
              <a:srgbClr val="0125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18705" cy="343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46791" y="1260576"/>
            <a:ext cx="6964673" cy="2896692"/>
            <a:chOff x="0" y="0"/>
            <a:chExt cx="9286231" cy="3862256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9286231" cy="3862256"/>
              <a:chOff x="0" y="0"/>
              <a:chExt cx="1910744" cy="79470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910744" cy="794702"/>
              </a:xfrm>
              <a:custGeom>
                <a:avLst/>
                <a:gdLst/>
                <a:ahLst/>
                <a:cxnLst/>
                <a:rect r="r" b="b" t="t" l="l"/>
                <a:pathLst>
                  <a:path h="794702" w="1910744">
                    <a:moveTo>
                      <a:pt x="56692" y="0"/>
                    </a:moveTo>
                    <a:lnTo>
                      <a:pt x="1854053" y="0"/>
                    </a:lnTo>
                    <a:cubicBezTo>
                      <a:pt x="1869088" y="0"/>
                      <a:pt x="1883508" y="5973"/>
                      <a:pt x="1894139" y="16605"/>
                    </a:cubicBezTo>
                    <a:cubicBezTo>
                      <a:pt x="1904771" y="27236"/>
                      <a:pt x="1910744" y="41656"/>
                      <a:pt x="1910744" y="56692"/>
                    </a:cubicBezTo>
                    <a:lnTo>
                      <a:pt x="1910744" y="738010"/>
                    </a:lnTo>
                    <a:cubicBezTo>
                      <a:pt x="1910744" y="769320"/>
                      <a:pt x="1885362" y="794702"/>
                      <a:pt x="1854053" y="794702"/>
                    </a:cubicBezTo>
                    <a:lnTo>
                      <a:pt x="56692" y="794702"/>
                    </a:lnTo>
                    <a:cubicBezTo>
                      <a:pt x="25382" y="794702"/>
                      <a:pt x="0" y="769320"/>
                      <a:pt x="0" y="738010"/>
                    </a:cubicBezTo>
                    <a:lnTo>
                      <a:pt x="0" y="56692"/>
                    </a:lnTo>
                    <a:cubicBezTo>
                      <a:pt x="0" y="25382"/>
                      <a:pt x="25382" y="0"/>
                      <a:pt x="56692" y="0"/>
                    </a:cubicBezTo>
                    <a:close/>
                  </a:path>
                </a:pathLst>
              </a:custGeom>
              <a:solidFill>
                <a:srgbClr val="62B6A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1910744" cy="8518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98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487944" y="267638"/>
              <a:ext cx="8310342" cy="3241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79"/>
                </a:lnSpc>
                <a:spcBef>
                  <a:spcPct val="0"/>
                </a:spcBef>
              </a:pPr>
              <a:r>
                <a:rPr lang="en-US" sz="46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Wha</a:t>
              </a:r>
              <a:r>
                <a:rPr lang="en-US" sz="46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 was the cause of the high refund rates?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782223" y="4653012"/>
            <a:ext cx="5208518" cy="4794540"/>
            <a:chOff x="0" y="0"/>
            <a:chExt cx="966425" cy="8896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66425" cy="889612"/>
            </a:xfrm>
            <a:custGeom>
              <a:avLst/>
              <a:gdLst/>
              <a:ahLst/>
              <a:cxnLst/>
              <a:rect r="r" b="b" t="t" l="l"/>
              <a:pathLst>
                <a:path h="889612" w="966425">
                  <a:moveTo>
                    <a:pt x="75806" y="0"/>
                  </a:moveTo>
                  <a:lnTo>
                    <a:pt x="890619" y="0"/>
                  </a:lnTo>
                  <a:cubicBezTo>
                    <a:pt x="932485" y="0"/>
                    <a:pt x="966425" y="33940"/>
                    <a:pt x="966425" y="75806"/>
                  </a:cubicBezTo>
                  <a:lnTo>
                    <a:pt x="966425" y="813806"/>
                  </a:lnTo>
                  <a:cubicBezTo>
                    <a:pt x="966425" y="855673"/>
                    <a:pt x="932485" y="889612"/>
                    <a:pt x="890619" y="889612"/>
                  </a:cubicBezTo>
                  <a:lnTo>
                    <a:pt x="75806" y="889612"/>
                  </a:lnTo>
                  <a:cubicBezTo>
                    <a:pt x="33940" y="889612"/>
                    <a:pt x="0" y="855673"/>
                    <a:pt x="0" y="813806"/>
                  </a:cubicBezTo>
                  <a:lnTo>
                    <a:pt x="0" y="75806"/>
                  </a:lnTo>
                  <a:cubicBezTo>
                    <a:pt x="0" y="33940"/>
                    <a:pt x="33940" y="0"/>
                    <a:pt x="75806" y="0"/>
                  </a:cubicBezTo>
                  <a:close/>
                </a:path>
              </a:pathLst>
            </a:custGeom>
            <a:solidFill>
              <a:srgbClr val="ECF0F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966425" cy="946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8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050782" y="4920600"/>
            <a:ext cx="5208518" cy="4794540"/>
            <a:chOff x="0" y="0"/>
            <a:chExt cx="966425" cy="88961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66425" cy="889612"/>
            </a:xfrm>
            <a:custGeom>
              <a:avLst/>
              <a:gdLst/>
              <a:ahLst/>
              <a:cxnLst/>
              <a:rect r="r" b="b" t="t" l="l"/>
              <a:pathLst>
                <a:path h="889612" w="966425">
                  <a:moveTo>
                    <a:pt x="75806" y="0"/>
                  </a:moveTo>
                  <a:lnTo>
                    <a:pt x="890619" y="0"/>
                  </a:lnTo>
                  <a:cubicBezTo>
                    <a:pt x="932485" y="0"/>
                    <a:pt x="966425" y="33940"/>
                    <a:pt x="966425" y="75806"/>
                  </a:cubicBezTo>
                  <a:lnTo>
                    <a:pt x="966425" y="813806"/>
                  </a:lnTo>
                  <a:cubicBezTo>
                    <a:pt x="966425" y="855673"/>
                    <a:pt x="932485" y="889612"/>
                    <a:pt x="890619" y="889612"/>
                  </a:cubicBezTo>
                  <a:lnTo>
                    <a:pt x="75806" y="889612"/>
                  </a:lnTo>
                  <a:cubicBezTo>
                    <a:pt x="33940" y="889612"/>
                    <a:pt x="0" y="855673"/>
                    <a:pt x="0" y="813806"/>
                  </a:cubicBezTo>
                  <a:lnTo>
                    <a:pt x="0" y="75806"/>
                  </a:lnTo>
                  <a:cubicBezTo>
                    <a:pt x="0" y="33940"/>
                    <a:pt x="33940" y="0"/>
                    <a:pt x="75806" y="0"/>
                  </a:cubicBezTo>
                  <a:close/>
                </a:path>
              </a:pathLst>
            </a:custGeom>
            <a:solidFill>
              <a:srgbClr val="D2C1F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966425" cy="946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8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305145" y="4519218"/>
            <a:ext cx="5208518" cy="4794540"/>
            <a:chOff x="0" y="0"/>
            <a:chExt cx="966425" cy="88961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66425" cy="889612"/>
            </a:xfrm>
            <a:custGeom>
              <a:avLst/>
              <a:gdLst/>
              <a:ahLst/>
              <a:cxnLst/>
              <a:rect r="r" b="b" t="t" l="l"/>
              <a:pathLst>
                <a:path h="889612" w="966425">
                  <a:moveTo>
                    <a:pt x="75806" y="0"/>
                  </a:moveTo>
                  <a:lnTo>
                    <a:pt x="890619" y="0"/>
                  </a:lnTo>
                  <a:cubicBezTo>
                    <a:pt x="932485" y="0"/>
                    <a:pt x="966425" y="33940"/>
                    <a:pt x="966425" y="75806"/>
                  </a:cubicBezTo>
                  <a:lnTo>
                    <a:pt x="966425" y="813806"/>
                  </a:lnTo>
                  <a:cubicBezTo>
                    <a:pt x="966425" y="855673"/>
                    <a:pt x="932485" y="889612"/>
                    <a:pt x="890619" y="889612"/>
                  </a:cubicBezTo>
                  <a:lnTo>
                    <a:pt x="75806" y="889612"/>
                  </a:lnTo>
                  <a:cubicBezTo>
                    <a:pt x="33940" y="889612"/>
                    <a:pt x="0" y="855673"/>
                    <a:pt x="0" y="813806"/>
                  </a:cubicBezTo>
                  <a:lnTo>
                    <a:pt x="0" y="75806"/>
                  </a:lnTo>
                  <a:cubicBezTo>
                    <a:pt x="0" y="33940"/>
                    <a:pt x="33940" y="0"/>
                    <a:pt x="75806" y="0"/>
                  </a:cubicBezTo>
                  <a:close/>
                </a:path>
              </a:pathLst>
            </a:custGeom>
            <a:solidFill>
              <a:srgbClr val="ECF0F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966425" cy="946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8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573704" y="4786806"/>
            <a:ext cx="5208518" cy="4794540"/>
            <a:chOff x="0" y="0"/>
            <a:chExt cx="966425" cy="8896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66425" cy="889612"/>
            </a:xfrm>
            <a:custGeom>
              <a:avLst/>
              <a:gdLst/>
              <a:ahLst/>
              <a:cxnLst/>
              <a:rect r="r" b="b" t="t" l="l"/>
              <a:pathLst>
                <a:path h="889612" w="966425">
                  <a:moveTo>
                    <a:pt x="75806" y="0"/>
                  </a:moveTo>
                  <a:lnTo>
                    <a:pt x="890619" y="0"/>
                  </a:lnTo>
                  <a:cubicBezTo>
                    <a:pt x="932485" y="0"/>
                    <a:pt x="966425" y="33940"/>
                    <a:pt x="966425" y="75806"/>
                  </a:cubicBezTo>
                  <a:lnTo>
                    <a:pt x="966425" y="813806"/>
                  </a:lnTo>
                  <a:cubicBezTo>
                    <a:pt x="966425" y="855673"/>
                    <a:pt x="932485" y="889612"/>
                    <a:pt x="890619" y="889612"/>
                  </a:cubicBezTo>
                  <a:lnTo>
                    <a:pt x="75806" y="889612"/>
                  </a:lnTo>
                  <a:cubicBezTo>
                    <a:pt x="33940" y="889612"/>
                    <a:pt x="0" y="855673"/>
                    <a:pt x="0" y="813806"/>
                  </a:cubicBezTo>
                  <a:lnTo>
                    <a:pt x="0" y="75806"/>
                  </a:lnTo>
                  <a:cubicBezTo>
                    <a:pt x="0" y="33940"/>
                    <a:pt x="33940" y="0"/>
                    <a:pt x="75806" y="0"/>
                  </a:cubicBezTo>
                  <a:close/>
                </a:path>
              </a:pathLst>
            </a:custGeom>
            <a:solidFill>
              <a:srgbClr val="386C9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966425" cy="946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8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38273" y="4575927"/>
            <a:ext cx="5208518" cy="4794540"/>
            <a:chOff x="0" y="0"/>
            <a:chExt cx="966425" cy="88961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66425" cy="889612"/>
            </a:xfrm>
            <a:custGeom>
              <a:avLst/>
              <a:gdLst/>
              <a:ahLst/>
              <a:cxnLst/>
              <a:rect r="r" b="b" t="t" l="l"/>
              <a:pathLst>
                <a:path h="889612" w="966425">
                  <a:moveTo>
                    <a:pt x="75806" y="0"/>
                  </a:moveTo>
                  <a:lnTo>
                    <a:pt x="890619" y="0"/>
                  </a:lnTo>
                  <a:cubicBezTo>
                    <a:pt x="932485" y="0"/>
                    <a:pt x="966425" y="33940"/>
                    <a:pt x="966425" y="75806"/>
                  </a:cubicBezTo>
                  <a:lnTo>
                    <a:pt x="966425" y="813806"/>
                  </a:lnTo>
                  <a:cubicBezTo>
                    <a:pt x="966425" y="855673"/>
                    <a:pt x="932485" y="889612"/>
                    <a:pt x="890619" y="889612"/>
                  </a:cubicBezTo>
                  <a:lnTo>
                    <a:pt x="75806" y="889612"/>
                  </a:lnTo>
                  <a:cubicBezTo>
                    <a:pt x="33940" y="889612"/>
                    <a:pt x="0" y="855673"/>
                    <a:pt x="0" y="813806"/>
                  </a:cubicBezTo>
                  <a:lnTo>
                    <a:pt x="0" y="75806"/>
                  </a:lnTo>
                  <a:cubicBezTo>
                    <a:pt x="0" y="33940"/>
                    <a:pt x="33940" y="0"/>
                    <a:pt x="75806" y="0"/>
                  </a:cubicBezTo>
                  <a:close/>
                </a:path>
              </a:pathLst>
            </a:custGeom>
            <a:solidFill>
              <a:srgbClr val="ECF0F3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966425" cy="946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8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06832" y="4843515"/>
            <a:ext cx="5208518" cy="4794540"/>
            <a:chOff x="0" y="0"/>
            <a:chExt cx="966425" cy="88961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66425" cy="889612"/>
            </a:xfrm>
            <a:custGeom>
              <a:avLst/>
              <a:gdLst/>
              <a:ahLst/>
              <a:cxnLst/>
              <a:rect r="r" b="b" t="t" l="l"/>
              <a:pathLst>
                <a:path h="889612" w="966425">
                  <a:moveTo>
                    <a:pt x="75806" y="0"/>
                  </a:moveTo>
                  <a:lnTo>
                    <a:pt x="890619" y="0"/>
                  </a:lnTo>
                  <a:cubicBezTo>
                    <a:pt x="932485" y="0"/>
                    <a:pt x="966425" y="33940"/>
                    <a:pt x="966425" y="75806"/>
                  </a:cubicBezTo>
                  <a:lnTo>
                    <a:pt x="966425" y="813806"/>
                  </a:lnTo>
                  <a:cubicBezTo>
                    <a:pt x="966425" y="855673"/>
                    <a:pt x="932485" y="889612"/>
                    <a:pt x="890619" y="889612"/>
                  </a:cubicBezTo>
                  <a:lnTo>
                    <a:pt x="75806" y="889612"/>
                  </a:lnTo>
                  <a:cubicBezTo>
                    <a:pt x="33940" y="889612"/>
                    <a:pt x="0" y="855673"/>
                    <a:pt x="0" y="813806"/>
                  </a:cubicBezTo>
                  <a:lnTo>
                    <a:pt x="0" y="75806"/>
                  </a:lnTo>
                  <a:cubicBezTo>
                    <a:pt x="0" y="33940"/>
                    <a:pt x="33940" y="0"/>
                    <a:pt x="75806" y="0"/>
                  </a:cubicBezTo>
                  <a:close/>
                </a:path>
              </a:pathLst>
            </a:custGeom>
            <a:solidFill>
              <a:srgbClr val="AC222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966425" cy="946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8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546598" y="6109216"/>
            <a:ext cx="4328986" cy="2196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-US" b="true" sz="315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top 5</a:t>
            </a:r>
            <a:r>
              <a:rPr lang="en-US" sz="31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highest refund counts are all due to </a:t>
            </a:r>
            <a:r>
              <a:rPr lang="en-US" b="true" sz="315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Weather Conditions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979507" y="6109216"/>
            <a:ext cx="4328986" cy="2196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Most refund cases are caused by</a:t>
            </a:r>
            <a:r>
              <a:rPr lang="en-US" sz="315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b="true" sz="315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Technical Issues </a:t>
            </a:r>
            <a:r>
              <a:rPr lang="en-US" sz="31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and</a:t>
            </a:r>
            <a:r>
              <a:rPr lang="en-US" b="true" sz="315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Signal Failures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2800" y="5365329"/>
            <a:ext cx="5126500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Liverpool Lime Street → Lo</a:t>
            </a:r>
            <a:r>
              <a:rPr lang="en-US" b="true" sz="315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ndon Euston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540516" y="6604756"/>
            <a:ext cx="4450225" cy="334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8"/>
              </a:lnSpc>
            </a:pPr>
            <a:r>
              <a:rPr lang="en-US" sz="273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appears multiple times in the top refund list with</a:t>
            </a:r>
            <a:r>
              <a:rPr lang="en-US" sz="273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3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differe</a:t>
            </a:r>
            <a:r>
              <a:rPr lang="en-US" sz="273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nt causes indicating a consistently problematic route that needs priority intervention.</a:t>
            </a:r>
          </a:p>
          <a:p>
            <a:pPr algn="ctr">
              <a:lnSpc>
                <a:spcPts val="3828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4468" r="0" b="-9557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46792" y="-419229"/>
            <a:ext cx="8741493" cy="1160149"/>
            <a:chOff x="0" y="0"/>
            <a:chExt cx="2302286" cy="305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2286" cy="305554"/>
            </a:xfrm>
            <a:custGeom>
              <a:avLst/>
              <a:gdLst/>
              <a:ahLst/>
              <a:cxnLst/>
              <a:rect r="r" b="b" t="t" l="l"/>
              <a:pathLst>
                <a:path h="305554" w="2302286">
                  <a:moveTo>
                    <a:pt x="0" y="0"/>
                  </a:moveTo>
                  <a:lnTo>
                    <a:pt x="2302286" y="0"/>
                  </a:lnTo>
                  <a:lnTo>
                    <a:pt x="2302286" y="305554"/>
                  </a:lnTo>
                  <a:lnTo>
                    <a:pt x="0" y="305554"/>
                  </a:lnTo>
                  <a:close/>
                </a:path>
              </a:pathLst>
            </a:custGeom>
            <a:solidFill>
              <a:srgbClr val="01257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02286" cy="343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9298" y="2102519"/>
            <a:ext cx="7924702" cy="9017895"/>
            <a:chOff x="0" y="0"/>
            <a:chExt cx="2413461" cy="27463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13461" cy="2746391"/>
            </a:xfrm>
            <a:custGeom>
              <a:avLst/>
              <a:gdLst/>
              <a:ahLst/>
              <a:cxnLst/>
              <a:rect r="r" b="b" t="t" l="l"/>
              <a:pathLst>
                <a:path h="2746391" w="2413461">
                  <a:moveTo>
                    <a:pt x="97694" y="0"/>
                  </a:moveTo>
                  <a:lnTo>
                    <a:pt x="2315767" y="0"/>
                  </a:lnTo>
                  <a:cubicBezTo>
                    <a:pt x="2341677" y="0"/>
                    <a:pt x="2366526" y="10293"/>
                    <a:pt x="2384847" y="28614"/>
                  </a:cubicBezTo>
                  <a:cubicBezTo>
                    <a:pt x="2403168" y="46935"/>
                    <a:pt x="2413461" y="71784"/>
                    <a:pt x="2413461" y="97694"/>
                  </a:cubicBezTo>
                  <a:lnTo>
                    <a:pt x="2413461" y="2648698"/>
                  </a:lnTo>
                  <a:cubicBezTo>
                    <a:pt x="2413461" y="2674608"/>
                    <a:pt x="2403168" y="2699457"/>
                    <a:pt x="2384847" y="2717778"/>
                  </a:cubicBezTo>
                  <a:cubicBezTo>
                    <a:pt x="2366526" y="2736099"/>
                    <a:pt x="2341677" y="2746391"/>
                    <a:pt x="2315767" y="2746391"/>
                  </a:cubicBezTo>
                  <a:lnTo>
                    <a:pt x="97694" y="2746391"/>
                  </a:lnTo>
                  <a:cubicBezTo>
                    <a:pt x="71784" y="2746391"/>
                    <a:pt x="46935" y="2736099"/>
                    <a:pt x="28614" y="2717778"/>
                  </a:cubicBezTo>
                  <a:cubicBezTo>
                    <a:pt x="10293" y="2699457"/>
                    <a:pt x="0" y="2674608"/>
                    <a:pt x="0" y="2648698"/>
                  </a:cubicBezTo>
                  <a:lnTo>
                    <a:pt x="0" y="97694"/>
                  </a:lnTo>
                  <a:cubicBezTo>
                    <a:pt x="0" y="71784"/>
                    <a:pt x="10293" y="46935"/>
                    <a:pt x="28614" y="28614"/>
                  </a:cubicBezTo>
                  <a:cubicBezTo>
                    <a:pt x="46935" y="10293"/>
                    <a:pt x="71784" y="0"/>
                    <a:pt x="9769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13461" cy="2784491"/>
            </a:xfrm>
            <a:prstGeom prst="rect">
              <a:avLst/>
            </a:prstGeom>
          </p:spPr>
          <p:txBody>
            <a:bodyPr anchor="ctr" rtlCol="false" tIns="43932" lIns="43932" bIns="43932" rIns="43932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600909" y="3353058"/>
            <a:ext cx="436220" cy="436573"/>
            <a:chOff x="0" y="0"/>
            <a:chExt cx="935140" cy="9358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5140" cy="935898"/>
            </a:xfrm>
            <a:custGeom>
              <a:avLst/>
              <a:gdLst/>
              <a:ahLst/>
              <a:cxnLst/>
              <a:rect r="r" b="b" t="t" l="l"/>
              <a:pathLst>
                <a:path h="935898" w="935140">
                  <a:moveTo>
                    <a:pt x="467570" y="0"/>
                  </a:moveTo>
                  <a:cubicBezTo>
                    <a:pt x="209338" y="0"/>
                    <a:pt x="0" y="209508"/>
                    <a:pt x="0" y="467949"/>
                  </a:cubicBezTo>
                  <a:cubicBezTo>
                    <a:pt x="0" y="726390"/>
                    <a:pt x="209338" y="935898"/>
                    <a:pt x="467570" y="935898"/>
                  </a:cubicBezTo>
                  <a:cubicBezTo>
                    <a:pt x="725801" y="935898"/>
                    <a:pt x="935140" y="726390"/>
                    <a:pt x="935140" y="467949"/>
                  </a:cubicBezTo>
                  <a:cubicBezTo>
                    <a:pt x="935140" y="209508"/>
                    <a:pt x="725801" y="0"/>
                    <a:pt x="467570" y="0"/>
                  </a:cubicBezTo>
                  <a:close/>
                </a:path>
              </a:pathLst>
            </a:custGeom>
            <a:solidFill>
              <a:srgbClr val="01257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87669" y="49640"/>
              <a:ext cx="759801" cy="798517"/>
            </a:xfrm>
            <a:prstGeom prst="rect">
              <a:avLst/>
            </a:prstGeom>
          </p:spPr>
          <p:txBody>
            <a:bodyPr anchor="ctr" rtlCol="false" tIns="43932" lIns="43932" bIns="43932" rIns="43932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348908" y="2646515"/>
            <a:ext cx="1107932" cy="1541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591"/>
              </a:lnSpc>
              <a:spcBef>
                <a:spcPct val="0"/>
              </a:spcBef>
            </a:pPr>
            <a:r>
              <a:rPr lang="en-US" b="true" sz="8993">
                <a:solidFill>
                  <a:srgbClr val="1C1818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92667" y="3235860"/>
            <a:ext cx="3846988" cy="55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79"/>
              </a:lnSpc>
            </a:pPr>
            <a:r>
              <a:rPr lang="en-US" sz="3199" spc="-63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Introduction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037128" y="6697431"/>
            <a:ext cx="436220" cy="436573"/>
            <a:chOff x="0" y="0"/>
            <a:chExt cx="935140" cy="93589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35140" cy="935898"/>
            </a:xfrm>
            <a:custGeom>
              <a:avLst/>
              <a:gdLst/>
              <a:ahLst/>
              <a:cxnLst/>
              <a:rect r="r" b="b" t="t" l="l"/>
              <a:pathLst>
                <a:path h="935898" w="935140">
                  <a:moveTo>
                    <a:pt x="467570" y="0"/>
                  </a:moveTo>
                  <a:cubicBezTo>
                    <a:pt x="209338" y="0"/>
                    <a:pt x="0" y="209508"/>
                    <a:pt x="0" y="467949"/>
                  </a:cubicBezTo>
                  <a:cubicBezTo>
                    <a:pt x="0" y="726390"/>
                    <a:pt x="209338" y="935898"/>
                    <a:pt x="467570" y="935898"/>
                  </a:cubicBezTo>
                  <a:cubicBezTo>
                    <a:pt x="725801" y="935898"/>
                    <a:pt x="935140" y="726390"/>
                    <a:pt x="935140" y="467949"/>
                  </a:cubicBezTo>
                  <a:cubicBezTo>
                    <a:pt x="935140" y="209508"/>
                    <a:pt x="725801" y="0"/>
                    <a:pt x="467570" y="0"/>
                  </a:cubicBezTo>
                  <a:close/>
                </a:path>
              </a:pathLst>
            </a:custGeom>
            <a:solidFill>
              <a:srgbClr val="01257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87669" y="49640"/>
              <a:ext cx="759801" cy="798517"/>
            </a:xfrm>
            <a:prstGeom prst="rect">
              <a:avLst/>
            </a:prstGeom>
          </p:spPr>
          <p:txBody>
            <a:bodyPr anchor="ctr" rtlCol="false" tIns="43932" lIns="43932" bIns="43932" rIns="43932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739655" y="6091417"/>
            <a:ext cx="1107932" cy="1541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591"/>
              </a:lnSpc>
              <a:spcBef>
                <a:spcPct val="0"/>
              </a:spcBef>
            </a:pPr>
            <a:r>
              <a:rPr lang="en-US" b="true" sz="8993">
                <a:solidFill>
                  <a:srgbClr val="1C1818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92667" y="6637432"/>
            <a:ext cx="3846988" cy="55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79"/>
              </a:lnSpc>
            </a:pPr>
            <a:r>
              <a:rPr lang="en-US" sz="3199" spc="-63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Objective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892667" y="4939967"/>
            <a:ext cx="436220" cy="436573"/>
            <a:chOff x="0" y="0"/>
            <a:chExt cx="935140" cy="93589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35140" cy="935898"/>
            </a:xfrm>
            <a:custGeom>
              <a:avLst/>
              <a:gdLst/>
              <a:ahLst/>
              <a:cxnLst/>
              <a:rect r="r" b="b" t="t" l="l"/>
              <a:pathLst>
                <a:path h="935898" w="935140">
                  <a:moveTo>
                    <a:pt x="467570" y="0"/>
                  </a:moveTo>
                  <a:cubicBezTo>
                    <a:pt x="209338" y="0"/>
                    <a:pt x="0" y="209508"/>
                    <a:pt x="0" y="467949"/>
                  </a:cubicBezTo>
                  <a:cubicBezTo>
                    <a:pt x="0" y="726390"/>
                    <a:pt x="209338" y="935898"/>
                    <a:pt x="467570" y="935898"/>
                  </a:cubicBezTo>
                  <a:cubicBezTo>
                    <a:pt x="725801" y="935898"/>
                    <a:pt x="935140" y="726390"/>
                    <a:pt x="935140" y="467949"/>
                  </a:cubicBezTo>
                  <a:cubicBezTo>
                    <a:pt x="935140" y="209508"/>
                    <a:pt x="725801" y="0"/>
                    <a:pt x="467570" y="0"/>
                  </a:cubicBezTo>
                  <a:close/>
                </a:path>
              </a:pathLst>
            </a:custGeom>
            <a:solidFill>
              <a:srgbClr val="01257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87669" y="49640"/>
              <a:ext cx="759801" cy="798517"/>
            </a:xfrm>
            <a:prstGeom prst="rect">
              <a:avLst/>
            </a:prstGeom>
          </p:spPr>
          <p:txBody>
            <a:bodyPr anchor="ctr" rtlCol="false" tIns="43932" lIns="43932" bIns="43932" rIns="43932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518428" y="4302015"/>
            <a:ext cx="1107932" cy="1541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1"/>
              </a:lnSpc>
              <a:spcBef>
                <a:spcPct val="0"/>
              </a:spcBef>
            </a:pPr>
            <a:r>
              <a:rPr lang="en-US" sz="8993" b="true">
                <a:solidFill>
                  <a:srgbClr val="1C1818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626360" y="4848031"/>
            <a:ext cx="3846988" cy="55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-63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Problem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892667" y="8426314"/>
            <a:ext cx="436220" cy="436573"/>
            <a:chOff x="0" y="0"/>
            <a:chExt cx="935140" cy="93589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35140" cy="935898"/>
            </a:xfrm>
            <a:custGeom>
              <a:avLst/>
              <a:gdLst/>
              <a:ahLst/>
              <a:cxnLst/>
              <a:rect r="r" b="b" t="t" l="l"/>
              <a:pathLst>
                <a:path h="935898" w="935140">
                  <a:moveTo>
                    <a:pt x="467570" y="0"/>
                  </a:moveTo>
                  <a:cubicBezTo>
                    <a:pt x="209338" y="0"/>
                    <a:pt x="0" y="209508"/>
                    <a:pt x="0" y="467949"/>
                  </a:cubicBezTo>
                  <a:cubicBezTo>
                    <a:pt x="0" y="726390"/>
                    <a:pt x="209338" y="935898"/>
                    <a:pt x="467570" y="935898"/>
                  </a:cubicBezTo>
                  <a:cubicBezTo>
                    <a:pt x="725801" y="935898"/>
                    <a:pt x="935140" y="726390"/>
                    <a:pt x="935140" y="467949"/>
                  </a:cubicBezTo>
                  <a:cubicBezTo>
                    <a:pt x="935140" y="209508"/>
                    <a:pt x="725801" y="0"/>
                    <a:pt x="467570" y="0"/>
                  </a:cubicBezTo>
                  <a:close/>
                </a:path>
              </a:pathLst>
            </a:custGeom>
            <a:solidFill>
              <a:srgbClr val="01257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87669" y="49640"/>
              <a:ext cx="759801" cy="798517"/>
            </a:xfrm>
            <a:prstGeom prst="rect">
              <a:avLst/>
            </a:prstGeom>
          </p:spPr>
          <p:txBody>
            <a:bodyPr anchor="ctr" rtlCol="false" tIns="43932" lIns="43932" bIns="43932" rIns="43932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518428" y="7788363"/>
            <a:ext cx="1107932" cy="1541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1"/>
              </a:lnSpc>
              <a:spcBef>
                <a:spcPct val="0"/>
              </a:spcBef>
            </a:pPr>
            <a:r>
              <a:rPr lang="en-US" sz="8993" b="true">
                <a:solidFill>
                  <a:srgbClr val="1C1818"/>
                </a:solidFill>
                <a:latin typeface="Inter Bold"/>
                <a:ea typeface="Inter Bold"/>
                <a:cs typeface="Inter Bold"/>
                <a:sym typeface="Inter Bold"/>
              </a:rPr>
              <a:t>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626360" y="8334379"/>
            <a:ext cx="3846988" cy="55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-63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Piplines</a:t>
            </a:r>
          </a:p>
        </p:txBody>
      </p:sp>
      <p:sp>
        <p:nvSpPr>
          <p:cNvPr name="AutoShape 30" id="30"/>
          <p:cNvSpPr/>
          <p:nvPr/>
        </p:nvSpPr>
        <p:spPr>
          <a:xfrm flipH="true">
            <a:off x="2110777" y="3594614"/>
            <a:ext cx="4805750" cy="1515992"/>
          </a:xfrm>
          <a:prstGeom prst="line">
            <a:avLst/>
          </a:prstGeom>
          <a:ln cap="rnd" w="28575">
            <a:solidFill>
              <a:srgbClr val="ACB8C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2110777" y="5230278"/>
            <a:ext cx="5168838" cy="1717377"/>
          </a:xfrm>
          <a:prstGeom prst="line">
            <a:avLst/>
          </a:prstGeom>
          <a:ln cap="rnd" w="28575">
            <a:solidFill>
              <a:srgbClr val="ACB8C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H="true">
            <a:off x="2110777" y="6890233"/>
            <a:ext cx="5144461" cy="1828606"/>
          </a:xfrm>
          <a:prstGeom prst="line">
            <a:avLst/>
          </a:prstGeom>
          <a:ln cap="rnd" w="28575">
            <a:solidFill>
              <a:srgbClr val="ACB8C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6600909" y="9046921"/>
            <a:ext cx="1567458" cy="564938"/>
          </a:xfrm>
          <a:custGeom>
            <a:avLst/>
            <a:gdLst/>
            <a:ahLst/>
            <a:cxnLst/>
            <a:rect r="r" b="b" t="t" l="l"/>
            <a:pathLst>
              <a:path h="564938" w="1567458">
                <a:moveTo>
                  <a:pt x="0" y="0"/>
                </a:moveTo>
                <a:lnTo>
                  <a:pt x="1567457" y="0"/>
                </a:lnTo>
                <a:lnTo>
                  <a:pt x="1567457" y="564937"/>
                </a:lnTo>
                <a:lnTo>
                  <a:pt x="0" y="5649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9571542" y="2102519"/>
            <a:ext cx="7821171" cy="8900082"/>
            <a:chOff x="0" y="0"/>
            <a:chExt cx="2413461" cy="274639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413461" cy="2746391"/>
            </a:xfrm>
            <a:custGeom>
              <a:avLst/>
              <a:gdLst/>
              <a:ahLst/>
              <a:cxnLst/>
              <a:rect r="r" b="b" t="t" l="l"/>
              <a:pathLst>
                <a:path h="2746391" w="2413461">
                  <a:moveTo>
                    <a:pt x="98987" y="0"/>
                  </a:moveTo>
                  <a:lnTo>
                    <a:pt x="2314474" y="0"/>
                  </a:lnTo>
                  <a:cubicBezTo>
                    <a:pt x="2369143" y="0"/>
                    <a:pt x="2413461" y="44318"/>
                    <a:pt x="2413461" y="98987"/>
                  </a:cubicBezTo>
                  <a:lnTo>
                    <a:pt x="2413461" y="2647405"/>
                  </a:lnTo>
                  <a:cubicBezTo>
                    <a:pt x="2413461" y="2673658"/>
                    <a:pt x="2403032" y="2698835"/>
                    <a:pt x="2384468" y="2717399"/>
                  </a:cubicBezTo>
                  <a:cubicBezTo>
                    <a:pt x="2365904" y="2735962"/>
                    <a:pt x="2340727" y="2746391"/>
                    <a:pt x="2314474" y="2746391"/>
                  </a:cubicBezTo>
                  <a:lnTo>
                    <a:pt x="98987" y="2746391"/>
                  </a:lnTo>
                  <a:cubicBezTo>
                    <a:pt x="44318" y="2746391"/>
                    <a:pt x="0" y="2702074"/>
                    <a:pt x="0" y="2647405"/>
                  </a:cubicBezTo>
                  <a:lnTo>
                    <a:pt x="0" y="98987"/>
                  </a:lnTo>
                  <a:cubicBezTo>
                    <a:pt x="0" y="44318"/>
                    <a:pt x="44318" y="0"/>
                    <a:pt x="989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2413461" cy="2784491"/>
            </a:xfrm>
            <a:prstGeom prst="rect">
              <a:avLst/>
            </a:prstGeom>
          </p:spPr>
          <p:txBody>
            <a:bodyPr anchor="ctr" rtlCol="false" tIns="43358" lIns="43358" bIns="43358" rIns="43358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205500" y="3071883"/>
            <a:ext cx="430521" cy="430870"/>
            <a:chOff x="0" y="0"/>
            <a:chExt cx="935140" cy="93589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935140" cy="935898"/>
            </a:xfrm>
            <a:custGeom>
              <a:avLst/>
              <a:gdLst/>
              <a:ahLst/>
              <a:cxnLst/>
              <a:rect r="r" b="b" t="t" l="l"/>
              <a:pathLst>
                <a:path h="935898" w="935140">
                  <a:moveTo>
                    <a:pt x="467570" y="0"/>
                  </a:moveTo>
                  <a:cubicBezTo>
                    <a:pt x="209338" y="0"/>
                    <a:pt x="0" y="209508"/>
                    <a:pt x="0" y="467949"/>
                  </a:cubicBezTo>
                  <a:cubicBezTo>
                    <a:pt x="0" y="726390"/>
                    <a:pt x="209338" y="935898"/>
                    <a:pt x="467570" y="935898"/>
                  </a:cubicBezTo>
                  <a:cubicBezTo>
                    <a:pt x="725801" y="935898"/>
                    <a:pt x="935140" y="726390"/>
                    <a:pt x="935140" y="467949"/>
                  </a:cubicBezTo>
                  <a:cubicBezTo>
                    <a:pt x="935140" y="209508"/>
                    <a:pt x="725801" y="0"/>
                    <a:pt x="467570" y="0"/>
                  </a:cubicBezTo>
                  <a:close/>
                </a:path>
              </a:pathLst>
            </a:custGeom>
            <a:solidFill>
              <a:srgbClr val="012572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87669" y="49640"/>
              <a:ext cx="759801" cy="798517"/>
            </a:xfrm>
            <a:prstGeom prst="rect">
              <a:avLst/>
            </a:prstGeom>
          </p:spPr>
          <p:txBody>
            <a:bodyPr anchor="ctr" rtlCol="false" tIns="43358" lIns="43358" bIns="43358" rIns="43358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0778896" y="2448479"/>
            <a:ext cx="1093457" cy="1527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427"/>
              </a:lnSpc>
              <a:spcBef>
                <a:spcPct val="0"/>
              </a:spcBef>
            </a:pPr>
            <a:r>
              <a:rPr lang="en-US" b="true" sz="8876">
                <a:solidFill>
                  <a:srgbClr val="1C1818"/>
                </a:solidFill>
                <a:latin typeface="Inter Bold"/>
                <a:ea typeface="Inter Bold"/>
                <a:cs typeface="Inter Bold"/>
                <a:sym typeface="Inter Bold"/>
              </a:rPr>
              <a:t>5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0205500" y="6700282"/>
            <a:ext cx="430521" cy="430870"/>
            <a:chOff x="0" y="0"/>
            <a:chExt cx="935140" cy="93589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935140" cy="935898"/>
            </a:xfrm>
            <a:custGeom>
              <a:avLst/>
              <a:gdLst/>
              <a:ahLst/>
              <a:cxnLst/>
              <a:rect r="r" b="b" t="t" l="l"/>
              <a:pathLst>
                <a:path h="935898" w="935140">
                  <a:moveTo>
                    <a:pt x="467570" y="0"/>
                  </a:moveTo>
                  <a:cubicBezTo>
                    <a:pt x="209338" y="0"/>
                    <a:pt x="0" y="209508"/>
                    <a:pt x="0" y="467949"/>
                  </a:cubicBezTo>
                  <a:cubicBezTo>
                    <a:pt x="0" y="726390"/>
                    <a:pt x="209338" y="935898"/>
                    <a:pt x="467570" y="935898"/>
                  </a:cubicBezTo>
                  <a:cubicBezTo>
                    <a:pt x="725801" y="935898"/>
                    <a:pt x="935140" y="726390"/>
                    <a:pt x="935140" y="467949"/>
                  </a:cubicBezTo>
                  <a:cubicBezTo>
                    <a:pt x="935140" y="209508"/>
                    <a:pt x="725801" y="0"/>
                    <a:pt x="467570" y="0"/>
                  </a:cubicBezTo>
                  <a:close/>
                </a:path>
              </a:pathLst>
            </a:custGeom>
            <a:solidFill>
              <a:srgbClr val="012572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87669" y="49640"/>
              <a:ext cx="759801" cy="798517"/>
            </a:xfrm>
            <a:prstGeom prst="rect">
              <a:avLst/>
            </a:prstGeom>
          </p:spPr>
          <p:txBody>
            <a:bodyPr anchor="ctr" rtlCol="false" tIns="43358" lIns="43358" bIns="43358" rIns="43358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0636021" y="6058900"/>
            <a:ext cx="1093457" cy="153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427"/>
              </a:lnSpc>
              <a:spcBef>
                <a:spcPct val="0"/>
              </a:spcBef>
            </a:pPr>
            <a:r>
              <a:rPr lang="en-US" b="true" sz="8876">
                <a:solidFill>
                  <a:srgbClr val="1C1818"/>
                </a:solidFill>
                <a:latin typeface="Inter Bold"/>
                <a:ea typeface="Inter Bold"/>
                <a:cs typeface="Inter Bold"/>
                <a:sym typeface="Inter Bold"/>
              </a:rPr>
              <a:t>7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872353" y="6652290"/>
            <a:ext cx="3796730" cy="538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1"/>
              </a:lnSpc>
            </a:pPr>
            <a:r>
              <a:rPr lang="en-US" sz="3157" spc="-63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Dashboad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4880427" y="4945670"/>
            <a:ext cx="430521" cy="430870"/>
            <a:chOff x="0" y="0"/>
            <a:chExt cx="935140" cy="935898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935140" cy="935898"/>
            </a:xfrm>
            <a:custGeom>
              <a:avLst/>
              <a:gdLst/>
              <a:ahLst/>
              <a:cxnLst/>
              <a:rect r="r" b="b" t="t" l="l"/>
              <a:pathLst>
                <a:path h="935898" w="935140">
                  <a:moveTo>
                    <a:pt x="467570" y="0"/>
                  </a:moveTo>
                  <a:cubicBezTo>
                    <a:pt x="209338" y="0"/>
                    <a:pt x="0" y="209508"/>
                    <a:pt x="0" y="467949"/>
                  </a:cubicBezTo>
                  <a:cubicBezTo>
                    <a:pt x="0" y="726390"/>
                    <a:pt x="209338" y="935898"/>
                    <a:pt x="467570" y="935898"/>
                  </a:cubicBezTo>
                  <a:cubicBezTo>
                    <a:pt x="725801" y="935898"/>
                    <a:pt x="935140" y="726390"/>
                    <a:pt x="935140" y="467949"/>
                  </a:cubicBezTo>
                  <a:cubicBezTo>
                    <a:pt x="935140" y="209508"/>
                    <a:pt x="725801" y="0"/>
                    <a:pt x="467570" y="0"/>
                  </a:cubicBezTo>
                  <a:close/>
                </a:path>
              </a:pathLst>
            </a:custGeom>
            <a:solidFill>
              <a:srgbClr val="012572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87669" y="49640"/>
              <a:ext cx="759801" cy="798517"/>
            </a:xfrm>
            <a:prstGeom prst="rect">
              <a:avLst/>
            </a:prstGeom>
          </p:spPr>
          <p:txBody>
            <a:bodyPr anchor="ctr" rtlCol="false" tIns="43358" lIns="43358" bIns="43358" rIns="43358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3786969" y="4373280"/>
            <a:ext cx="1093457" cy="1527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27"/>
              </a:lnSpc>
              <a:spcBef>
                <a:spcPct val="0"/>
              </a:spcBef>
            </a:pPr>
            <a:r>
              <a:rPr lang="en-US" b="true" sz="8876">
                <a:solidFill>
                  <a:srgbClr val="1C1818"/>
                </a:solidFill>
                <a:latin typeface="Inter Bold"/>
                <a:ea typeface="Inter Bold"/>
                <a:cs typeface="Inter Bold"/>
                <a:sym typeface="Inter Bold"/>
              </a:rPr>
              <a:t>6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046792" y="4638174"/>
            <a:ext cx="3435336" cy="1037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68"/>
              </a:lnSpc>
            </a:pPr>
            <a:r>
              <a:rPr lang="en-US" sz="3157" spc="-63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Questions to answer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14880427" y="8457279"/>
            <a:ext cx="430521" cy="430870"/>
            <a:chOff x="0" y="0"/>
            <a:chExt cx="935140" cy="93589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935140" cy="935898"/>
            </a:xfrm>
            <a:custGeom>
              <a:avLst/>
              <a:gdLst/>
              <a:ahLst/>
              <a:cxnLst/>
              <a:rect r="r" b="b" t="t" l="l"/>
              <a:pathLst>
                <a:path h="935898" w="935140">
                  <a:moveTo>
                    <a:pt x="467570" y="0"/>
                  </a:moveTo>
                  <a:cubicBezTo>
                    <a:pt x="209338" y="0"/>
                    <a:pt x="0" y="209508"/>
                    <a:pt x="0" y="467949"/>
                  </a:cubicBezTo>
                  <a:cubicBezTo>
                    <a:pt x="0" y="726390"/>
                    <a:pt x="209338" y="935898"/>
                    <a:pt x="467570" y="935898"/>
                  </a:cubicBezTo>
                  <a:cubicBezTo>
                    <a:pt x="725801" y="935898"/>
                    <a:pt x="935140" y="726390"/>
                    <a:pt x="935140" y="467949"/>
                  </a:cubicBezTo>
                  <a:cubicBezTo>
                    <a:pt x="935140" y="209508"/>
                    <a:pt x="725801" y="0"/>
                    <a:pt x="467570" y="0"/>
                  </a:cubicBezTo>
                  <a:close/>
                </a:path>
              </a:pathLst>
            </a:custGeom>
            <a:solidFill>
              <a:srgbClr val="012572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87669" y="49640"/>
              <a:ext cx="759801" cy="798517"/>
            </a:xfrm>
            <a:prstGeom prst="rect">
              <a:avLst/>
            </a:prstGeom>
          </p:spPr>
          <p:txBody>
            <a:bodyPr anchor="ctr" rtlCol="false" tIns="43358" lIns="43358" bIns="43358" rIns="43358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3786969" y="7787784"/>
            <a:ext cx="1093457" cy="153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27"/>
              </a:lnSpc>
              <a:spcBef>
                <a:spcPct val="0"/>
              </a:spcBef>
            </a:pPr>
            <a:r>
              <a:rPr lang="en-US" sz="8876" b="true">
                <a:solidFill>
                  <a:srgbClr val="1C1818"/>
                </a:solidFill>
                <a:latin typeface="Inter Bold"/>
                <a:ea typeface="Inter Bold"/>
                <a:cs typeface="Inter Bold"/>
                <a:sym typeface="Inter Bold"/>
              </a:rPr>
              <a:t>8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514218" y="8365673"/>
            <a:ext cx="3796730" cy="547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1"/>
              </a:lnSpc>
            </a:pPr>
            <a:r>
              <a:rPr lang="en-US" sz="3157" spc="-63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</a:p>
        </p:txBody>
      </p:sp>
      <p:sp>
        <p:nvSpPr>
          <p:cNvPr name="AutoShape 56" id="56"/>
          <p:cNvSpPr/>
          <p:nvPr/>
        </p:nvSpPr>
        <p:spPr>
          <a:xfrm>
            <a:off x="10420760" y="3502753"/>
            <a:ext cx="4674927" cy="1442917"/>
          </a:xfrm>
          <a:prstGeom prst="line">
            <a:avLst/>
          </a:prstGeom>
          <a:ln cap="rnd" w="28575">
            <a:solidFill>
              <a:srgbClr val="ACB8C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 flipH="true">
            <a:off x="10500709" y="5376540"/>
            <a:ext cx="4594978" cy="1421348"/>
          </a:xfrm>
          <a:prstGeom prst="line">
            <a:avLst/>
          </a:prstGeom>
          <a:ln cap="rnd" w="28575">
            <a:solidFill>
              <a:srgbClr val="ACB8C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8" id="58"/>
          <p:cNvSpPr/>
          <p:nvPr/>
        </p:nvSpPr>
        <p:spPr>
          <a:xfrm>
            <a:off x="10420760" y="7131152"/>
            <a:ext cx="4674927" cy="1326127"/>
          </a:xfrm>
          <a:prstGeom prst="line">
            <a:avLst/>
          </a:prstGeom>
          <a:ln cap="rnd" w="28575">
            <a:solidFill>
              <a:srgbClr val="ACB8C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59" id="59"/>
          <p:cNvSpPr/>
          <p:nvPr/>
        </p:nvSpPr>
        <p:spPr>
          <a:xfrm flipH="true">
            <a:off x="2110777" y="2891384"/>
            <a:ext cx="8208683" cy="5971504"/>
          </a:xfrm>
          <a:prstGeom prst="line">
            <a:avLst/>
          </a:prstGeom>
          <a:ln cap="rnd" w="28575">
            <a:solidFill>
              <a:srgbClr val="ACB8C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60" id="60"/>
          <p:cNvSpPr txBox="true"/>
          <p:nvPr/>
        </p:nvSpPr>
        <p:spPr>
          <a:xfrm rot="0">
            <a:off x="11872353" y="3235860"/>
            <a:ext cx="3008073" cy="538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21"/>
              </a:lnSpc>
            </a:pPr>
            <a:r>
              <a:rPr lang="en-US" sz="3157" spc="-63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Data Exploration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246435" y="588520"/>
            <a:ext cx="5139452" cy="125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51"/>
              </a:lnSpc>
            </a:pPr>
            <a:r>
              <a:rPr lang="en-US" b="true" sz="7251">
                <a:solidFill>
                  <a:srgbClr val="338382"/>
                </a:solidFill>
                <a:latin typeface="Inter Heavy"/>
                <a:ea typeface="Inter Heavy"/>
                <a:cs typeface="Inter Heavy"/>
                <a:sym typeface="Inter Heavy"/>
              </a:rPr>
              <a:t>Quick Look</a:t>
            </a:r>
          </a:p>
        </p:txBody>
      </p:sp>
      <p:grpSp>
        <p:nvGrpSpPr>
          <p:cNvPr name="Group 62" id="62"/>
          <p:cNvGrpSpPr/>
          <p:nvPr/>
        </p:nvGrpSpPr>
        <p:grpSpPr>
          <a:xfrm rot="0">
            <a:off x="16655955" y="199074"/>
            <a:ext cx="1473516" cy="1473516"/>
            <a:chOff x="0" y="0"/>
            <a:chExt cx="812800" cy="8128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41666" t="0" r="-41666" b="0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46796" y="-419229"/>
            <a:ext cx="19435081" cy="1160149"/>
            <a:chOff x="0" y="0"/>
            <a:chExt cx="5118705" cy="3055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8705" cy="305554"/>
            </a:xfrm>
            <a:custGeom>
              <a:avLst/>
              <a:gdLst/>
              <a:ahLst/>
              <a:cxnLst/>
              <a:rect r="r" b="b" t="t" l="l"/>
              <a:pathLst>
                <a:path h="305554" w="5118705">
                  <a:moveTo>
                    <a:pt x="0" y="0"/>
                  </a:moveTo>
                  <a:lnTo>
                    <a:pt x="5118705" y="0"/>
                  </a:lnTo>
                  <a:lnTo>
                    <a:pt x="5118705" y="305554"/>
                  </a:lnTo>
                  <a:lnTo>
                    <a:pt x="0" y="305554"/>
                  </a:lnTo>
                  <a:close/>
                </a:path>
              </a:pathLst>
            </a:custGeom>
            <a:solidFill>
              <a:srgbClr val="0125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18705" cy="343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53495" y="3801426"/>
            <a:ext cx="8164645" cy="3439838"/>
            <a:chOff x="0" y="0"/>
            <a:chExt cx="2111544" cy="8896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11544" cy="889612"/>
            </a:xfrm>
            <a:custGeom>
              <a:avLst/>
              <a:gdLst/>
              <a:ahLst/>
              <a:cxnLst/>
              <a:rect r="r" b="b" t="t" l="l"/>
              <a:pathLst>
                <a:path h="889612" w="2111544">
                  <a:moveTo>
                    <a:pt x="48359" y="0"/>
                  </a:moveTo>
                  <a:lnTo>
                    <a:pt x="2063184" y="0"/>
                  </a:lnTo>
                  <a:cubicBezTo>
                    <a:pt x="2076010" y="0"/>
                    <a:pt x="2088311" y="5095"/>
                    <a:pt x="2097380" y="14164"/>
                  </a:cubicBezTo>
                  <a:cubicBezTo>
                    <a:pt x="2106449" y="23233"/>
                    <a:pt x="2111544" y="35534"/>
                    <a:pt x="2111544" y="48359"/>
                  </a:cubicBezTo>
                  <a:lnTo>
                    <a:pt x="2111544" y="841253"/>
                  </a:lnTo>
                  <a:cubicBezTo>
                    <a:pt x="2111544" y="867961"/>
                    <a:pt x="2089893" y="889612"/>
                    <a:pt x="2063184" y="889612"/>
                  </a:cubicBezTo>
                  <a:lnTo>
                    <a:pt x="48359" y="889612"/>
                  </a:lnTo>
                  <a:cubicBezTo>
                    <a:pt x="21651" y="889612"/>
                    <a:pt x="0" y="867961"/>
                    <a:pt x="0" y="841253"/>
                  </a:cubicBezTo>
                  <a:lnTo>
                    <a:pt x="0" y="48359"/>
                  </a:lnTo>
                  <a:cubicBezTo>
                    <a:pt x="0" y="21651"/>
                    <a:pt x="21651" y="0"/>
                    <a:pt x="48359" y="0"/>
                  </a:cubicBezTo>
                  <a:close/>
                </a:path>
              </a:pathLst>
            </a:custGeom>
            <a:solidFill>
              <a:srgbClr val="7670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11544" cy="946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8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910290" y="2117784"/>
            <a:ext cx="6807123" cy="6807123"/>
          </a:xfrm>
          <a:custGeom>
            <a:avLst/>
            <a:gdLst/>
            <a:ahLst/>
            <a:cxnLst/>
            <a:rect r="r" b="b" t="t" l="l"/>
            <a:pathLst>
              <a:path h="6807123" w="6807123">
                <a:moveTo>
                  <a:pt x="0" y="0"/>
                </a:moveTo>
                <a:lnTo>
                  <a:pt x="6807123" y="0"/>
                </a:lnTo>
                <a:lnTo>
                  <a:pt x="6807123" y="6807123"/>
                </a:lnTo>
                <a:lnTo>
                  <a:pt x="0" y="6807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39597" y="4280486"/>
            <a:ext cx="7192441" cy="2395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3"/>
              </a:lnSpc>
              <a:spcBef>
                <a:spcPct val="0"/>
              </a:spcBef>
            </a:pPr>
            <a:r>
              <a:rPr lang="en-US" sz="45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What</a:t>
            </a:r>
            <a:r>
              <a:rPr lang="en-US" sz="45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percentage of delayed trips actually lead to refund requests?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41349" y="4872396"/>
            <a:ext cx="4913839" cy="1487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1"/>
              </a:lnSpc>
            </a:pPr>
            <a:r>
              <a:rPr lang="en-US" sz="8701">
                <a:solidFill>
                  <a:srgbClr val="33838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23.82%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46796" y="-419229"/>
            <a:ext cx="19435081" cy="1160149"/>
            <a:chOff x="0" y="0"/>
            <a:chExt cx="5118705" cy="3055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8705" cy="305554"/>
            </a:xfrm>
            <a:custGeom>
              <a:avLst/>
              <a:gdLst/>
              <a:ahLst/>
              <a:cxnLst/>
              <a:rect r="r" b="b" t="t" l="l"/>
              <a:pathLst>
                <a:path h="305554" w="5118705">
                  <a:moveTo>
                    <a:pt x="0" y="0"/>
                  </a:moveTo>
                  <a:lnTo>
                    <a:pt x="5118705" y="0"/>
                  </a:lnTo>
                  <a:lnTo>
                    <a:pt x="5118705" y="305554"/>
                  </a:lnTo>
                  <a:lnTo>
                    <a:pt x="0" y="305554"/>
                  </a:lnTo>
                  <a:close/>
                </a:path>
              </a:pathLst>
            </a:custGeom>
            <a:solidFill>
              <a:srgbClr val="0125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18705" cy="343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463611" y="1286686"/>
            <a:ext cx="7360779" cy="1671266"/>
            <a:chOff x="0" y="0"/>
            <a:chExt cx="2034634" cy="461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34634" cy="461964"/>
            </a:xfrm>
            <a:custGeom>
              <a:avLst/>
              <a:gdLst/>
              <a:ahLst/>
              <a:cxnLst/>
              <a:rect r="r" b="b" t="t" l="l"/>
              <a:pathLst>
                <a:path h="461964" w="2034634">
                  <a:moveTo>
                    <a:pt x="53641" y="0"/>
                  </a:moveTo>
                  <a:lnTo>
                    <a:pt x="1980994" y="0"/>
                  </a:lnTo>
                  <a:cubicBezTo>
                    <a:pt x="1995220" y="0"/>
                    <a:pt x="2008864" y="5651"/>
                    <a:pt x="2018923" y="15711"/>
                  </a:cubicBezTo>
                  <a:cubicBezTo>
                    <a:pt x="2028983" y="25771"/>
                    <a:pt x="2034634" y="39414"/>
                    <a:pt x="2034634" y="53641"/>
                  </a:cubicBezTo>
                  <a:lnTo>
                    <a:pt x="2034634" y="408323"/>
                  </a:lnTo>
                  <a:cubicBezTo>
                    <a:pt x="2034634" y="422550"/>
                    <a:pt x="2028983" y="436193"/>
                    <a:pt x="2018923" y="446253"/>
                  </a:cubicBezTo>
                  <a:cubicBezTo>
                    <a:pt x="2008864" y="456313"/>
                    <a:pt x="1995220" y="461964"/>
                    <a:pt x="1980994" y="461964"/>
                  </a:cubicBezTo>
                  <a:lnTo>
                    <a:pt x="53641" y="461964"/>
                  </a:lnTo>
                  <a:cubicBezTo>
                    <a:pt x="24016" y="461964"/>
                    <a:pt x="0" y="437948"/>
                    <a:pt x="0" y="408323"/>
                  </a:cubicBezTo>
                  <a:lnTo>
                    <a:pt x="0" y="53641"/>
                  </a:lnTo>
                  <a:cubicBezTo>
                    <a:pt x="0" y="24016"/>
                    <a:pt x="24016" y="0"/>
                    <a:pt x="53641" y="0"/>
                  </a:cubicBezTo>
                  <a:close/>
                </a:path>
              </a:pathLst>
            </a:custGeom>
            <a:solidFill>
              <a:srgbClr val="AC222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034634" cy="519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8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49412" y="3422255"/>
            <a:ext cx="5736921" cy="5736921"/>
          </a:xfrm>
          <a:custGeom>
            <a:avLst/>
            <a:gdLst/>
            <a:ahLst/>
            <a:cxnLst/>
            <a:rect r="r" b="b" t="t" l="l"/>
            <a:pathLst>
              <a:path h="5736921" w="5736921">
                <a:moveTo>
                  <a:pt x="0" y="0"/>
                </a:moveTo>
                <a:lnTo>
                  <a:pt x="5736920" y="0"/>
                </a:lnTo>
                <a:lnTo>
                  <a:pt x="5736920" y="5736920"/>
                </a:lnTo>
                <a:lnTo>
                  <a:pt x="0" y="5736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80204" y="3411342"/>
            <a:ext cx="5747833" cy="5747833"/>
          </a:xfrm>
          <a:custGeom>
            <a:avLst/>
            <a:gdLst/>
            <a:ahLst/>
            <a:cxnLst/>
            <a:rect r="r" b="b" t="t" l="l"/>
            <a:pathLst>
              <a:path h="5747833" w="5747833">
                <a:moveTo>
                  <a:pt x="0" y="0"/>
                </a:moveTo>
                <a:lnTo>
                  <a:pt x="5747833" y="0"/>
                </a:lnTo>
                <a:lnTo>
                  <a:pt x="5747833" y="5747833"/>
                </a:lnTo>
                <a:lnTo>
                  <a:pt x="0" y="57478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918418" y="1729386"/>
            <a:ext cx="6729402" cy="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9"/>
              </a:lnSpc>
              <a:spcBef>
                <a:spcPct val="0"/>
              </a:spcBef>
            </a:pPr>
            <a:r>
              <a:rPr lang="en-US" sz="429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Refund revenue rate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01355" y="5634464"/>
            <a:ext cx="3905531" cy="117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81"/>
              </a:lnSpc>
            </a:pPr>
            <a:r>
              <a:rPr lang="en-US" sz="6915">
                <a:solidFill>
                  <a:srgbClr val="33838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32</a:t>
            </a:r>
            <a:r>
              <a:rPr lang="en-US" sz="6915">
                <a:solidFill>
                  <a:srgbClr val="33838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.39%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65106" y="5639921"/>
            <a:ext cx="3905531" cy="117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81"/>
              </a:lnSpc>
            </a:pPr>
            <a:r>
              <a:rPr lang="en-US" sz="6915">
                <a:solidFill>
                  <a:srgbClr val="33838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67</a:t>
            </a:r>
            <a:r>
              <a:rPr lang="en-US" sz="6915">
                <a:solidFill>
                  <a:srgbClr val="33838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.61%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7622" y="9201150"/>
            <a:ext cx="5900500" cy="513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301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Refund revenue from delay rate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89750" y="9201150"/>
            <a:ext cx="6128742" cy="513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301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Refund revenue from cancel rate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15236" y="-9525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19" r="0" b="-151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2572">
                <a:alpha val="4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652559" y="196692"/>
            <a:ext cx="1473516" cy="14735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41666" t="0" r="-41666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240771" y="7200900"/>
            <a:ext cx="2018529" cy="2057400"/>
          </a:xfrm>
          <a:custGeom>
            <a:avLst/>
            <a:gdLst/>
            <a:ahLst/>
            <a:cxnLst/>
            <a:rect r="r" b="b" t="t" l="l"/>
            <a:pathLst>
              <a:path h="2057400" w="2018529">
                <a:moveTo>
                  <a:pt x="0" y="0"/>
                </a:moveTo>
                <a:lnTo>
                  <a:pt x="2018529" y="0"/>
                </a:lnTo>
                <a:lnTo>
                  <a:pt x="201852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151630"/>
            <a:ext cx="8752297" cy="178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60"/>
              </a:lnSpc>
            </a:pPr>
            <a:r>
              <a:rPr lang="en-US" b="true" sz="10400">
                <a:solidFill>
                  <a:srgbClr val="FFFFFF"/>
                </a:solidFill>
                <a:latin typeface="Inter Heavy"/>
                <a:ea typeface="Inter Heavy"/>
                <a:cs typeface="Inter Heavy"/>
                <a:sym typeface="Inter Heavy"/>
              </a:rPr>
              <a:t>Dashboard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770505"/>
            <a:ext cx="2969353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sz="10400" b="true">
                <a:solidFill>
                  <a:srgbClr val="62B6AA"/>
                </a:solidFill>
                <a:latin typeface="Inter Heavy"/>
                <a:ea typeface="Inter Heavy"/>
                <a:cs typeface="Inter Heavy"/>
                <a:sym typeface="Inter Heavy"/>
              </a:rPr>
              <a:t>03.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l="0" t="-1519" r="0" b="-151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15236" y="-9525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9525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11E5C">
                    <a:alpha val="59000"/>
                  </a:srgbClr>
                </a:gs>
                <a:gs pos="100000">
                  <a:srgbClr val="FFFFFF">
                    <a:alpha val="59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652559" y="196692"/>
            <a:ext cx="1473516" cy="14735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41666" t="0" r="-4166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163696" y="5231282"/>
            <a:ext cx="4142517" cy="2925235"/>
            <a:chOff x="0" y="0"/>
            <a:chExt cx="1091033" cy="7704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1033" cy="770432"/>
            </a:xfrm>
            <a:custGeom>
              <a:avLst/>
              <a:gdLst/>
              <a:ahLst/>
              <a:cxnLst/>
              <a:rect r="r" b="b" t="t" l="l"/>
              <a:pathLst>
                <a:path h="770432" w="1091033">
                  <a:moveTo>
                    <a:pt x="37378" y="0"/>
                  </a:moveTo>
                  <a:lnTo>
                    <a:pt x="1053656" y="0"/>
                  </a:lnTo>
                  <a:cubicBezTo>
                    <a:pt x="1074299" y="0"/>
                    <a:pt x="1091033" y="16735"/>
                    <a:pt x="1091033" y="37378"/>
                  </a:cubicBezTo>
                  <a:lnTo>
                    <a:pt x="1091033" y="733055"/>
                  </a:lnTo>
                  <a:cubicBezTo>
                    <a:pt x="1091033" y="753698"/>
                    <a:pt x="1074299" y="770432"/>
                    <a:pt x="1053656" y="770432"/>
                  </a:cubicBezTo>
                  <a:lnTo>
                    <a:pt x="37378" y="770432"/>
                  </a:lnTo>
                  <a:cubicBezTo>
                    <a:pt x="27465" y="770432"/>
                    <a:pt x="17957" y="766494"/>
                    <a:pt x="10948" y="759485"/>
                  </a:cubicBezTo>
                  <a:cubicBezTo>
                    <a:pt x="3938" y="752475"/>
                    <a:pt x="0" y="742968"/>
                    <a:pt x="0" y="733055"/>
                  </a:cubicBezTo>
                  <a:lnTo>
                    <a:pt x="0" y="37378"/>
                  </a:lnTo>
                  <a:cubicBezTo>
                    <a:pt x="0" y="16735"/>
                    <a:pt x="16735" y="0"/>
                    <a:pt x="37378" y="0"/>
                  </a:cubicBezTo>
                  <a:close/>
                </a:path>
              </a:pathLst>
            </a:custGeom>
            <a:solidFill>
              <a:srgbClr val="33838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91033" cy="808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072741" y="5231282"/>
            <a:ext cx="4142517" cy="2925235"/>
            <a:chOff x="0" y="0"/>
            <a:chExt cx="1091033" cy="7704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91033" cy="770432"/>
            </a:xfrm>
            <a:custGeom>
              <a:avLst/>
              <a:gdLst/>
              <a:ahLst/>
              <a:cxnLst/>
              <a:rect r="r" b="b" t="t" l="l"/>
              <a:pathLst>
                <a:path h="770432" w="1091033">
                  <a:moveTo>
                    <a:pt x="37378" y="0"/>
                  </a:moveTo>
                  <a:lnTo>
                    <a:pt x="1053656" y="0"/>
                  </a:lnTo>
                  <a:cubicBezTo>
                    <a:pt x="1074299" y="0"/>
                    <a:pt x="1091033" y="16735"/>
                    <a:pt x="1091033" y="37378"/>
                  </a:cubicBezTo>
                  <a:lnTo>
                    <a:pt x="1091033" y="733055"/>
                  </a:lnTo>
                  <a:cubicBezTo>
                    <a:pt x="1091033" y="753698"/>
                    <a:pt x="1074299" y="770432"/>
                    <a:pt x="1053656" y="770432"/>
                  </a:cubicBezTo>
                  <a:lnTo>
                    <a:pt x="37378" y="770432"/>
                  </a:lnTo>
                  <a:cubicBezTo>
                    <a:pt x="27465" y="770432"/>
                    <a:pt x="17957" y="766494"/>
                    <a:pt x="10948" y="759485"/>
                  </a:cubicBezTo>
                  <a:cubicBezTo>
                    <a:pt x="3938" y="752475"/>
                    <a:pt x="0" y="742968"/>
                    <a:pt x="0" y="733055"/>
                  </a:cubicBezTo>
                  <a:lnTo>
                    <a:pt x="0" y="37378"/>
                  </a:lnTo>
                  <a:cubicBezTo>
                    <a:pt x="0" y="16735"/>
                    <a:pt x="16735" y="0"/>
                    <a:pt x="37378" y="0"/>
                  </a:cubicBezTo>
                  <a:close/>
                </a:path>
              </a:pathLst>
            </a:custGeom>
            <a:solidFill>
              <a:srgbClr val="33838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91033" cy="808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981786" y="5231282"/>
            <a:ext cx="4142517" cy="2925235"/>
            <a:chOff x="0" y="0"/>
            <a:chExt cx="1091033" cy="7704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91033" cy="770432"/>
            </a:xfrm>
            <a:custGeom>
              <a:avLst/>
              <a:gdLst/>
              <a:ahLst/>
              <a:cxnLst/>
              <a:rect r="r" b="b" t="t" l="l"/>
              <a:pathLst>
                <a:path h="770432" w="1091033">
                  <a:moveTo>
                    <a:pt x="37378" y="0"/>
                  </a:moveTo>
                  <a:lnTo>
                    <a:pt x="1053656" y="0"/>
                  </a:lnTo>
                  <a:cubicBezTo>
                    <a:pt x="1074299" y="0"/>
                    <a:pt x="1091033" y="16735"/>
                    <a:pt x="1091033" y="37378"/>
                  </a:cubicBezTo>
                  <a:lnTo>
                    <a:pt x="1091033" y="733055"/>
                  </a:lnTo>
                  <a:cubicBezTo>
                    <a:pt x="1091033" y="753698"/>
                    <a:pt x="1074299" y="770432"/>
                    <a:pt x="1053656" y="770432"/>
                  </a:cubicBezTo>
                  <a:lnTo>
                    <a:pt x="37378" y="770432"/>
                  </a:lnTo>
                  <a:cubicBezTo>
                    <a:pt x="27465" y="770432"/>
                    <a:pt x="17957" y="766494"/>
                    <a:pt x="10948" y="759485"/>
                  </a:cubicBezTo>
                  <a:cubicBezTo>
                    <a:pt x="3938" y="752475"/>
                    <a:pt x="0" y="742968"/>
                    <a:pt x="0" y="733055"/>
                  </a:cubicBezTo>
                  <a:lnTo>
                    <a:pt x="0" y="37378"/>
                  </a:lnTo>
                  <a:cubicBezTo>
                    <a:pt x="0" y="16735"/>
                    <a:pt x="16735" y="0"/>
                    <a:pt x="37378" y="0"/>
                  </a:cubicBezTo>
                  <a:close/>
                </a:path>
              </a:pathLst>
            </a:custGeom>
            <a:solidFill>
              <a:srgbClr val="33838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091033" cy="808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163696" y="4658849"/>
            <a:ext cx="4142517" cy="2925235"/>
            <a:chOff x="0" y="0"/>
            <a:chExt cx="1091033" cy="77043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91033" cy="770432"/>
            </a:xfrm>
            <a:custGeom>
              <a:avLst/>
              <a:gdLst/>
              <a:ahLst/>
              <a:cxnLst/>
              <a:rect r="r" b="b" t="t" l="l"/>
              <a:pathLst>
                <a:path h="770432" w="1091033">
                  <a:moveTo>
                    <a:pt x="37378" y="0"/>
                  </a:moveTo>
                  <a:lnTo>
                    <a:pt x="1053656" y="0"/>
                  </a:lnTo>
                  <a:cubicBezTo>
                    <a:pt x="1074299" y="0"/>
                    <a:pt x="1091033" y="16735"/>
                    <a:pt x="1091033" y="37378"/>
                  </a:cubicBezTo>
                  <a:lnTo>
                    <a:pt x="1091033" y="733055"/>
                  </a:lnTo>
                  <a:cubicBezTo>
                    <a:pt x="1091033" y="753698"/>
                    <a:pt x="1074299" y="770432"/>
                    <a:pt x="1053656" y="770432"/>
                  </a:cubicBezTo>
                  <a:lnTo>
                    <a:pt x="37378" y="770432"/>
                  </a:lnTo>
                  <a:cubicBezTo>
                    <a:pt x="27465" y="770432"/>
                    <a:pt x="17957" y="766494"/>
                    <a:pt x="10948" y="759485"/>
                  </a:cubicBezTo>
                  <a:cubicBezTo>
                    <a:pt x="3938" y="752475"/>
                    <a:pt x="0" y="742968"/>
                    <a:pt x="0" y="733055"/>
                  </a:cubicBezTo>
                  <a:lnTo>
                    <a:pt x="0" y="37378"/>
                  </a:lnTo>
                  <a:cubicBezTo>
                    <a:pt x="0" y="16735"/>
                    <a:pt x="16735" y="0"/>
                    <a:pt x="373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091033" cy="808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072741" y="4658849"/>
            <a:ext cx="4142517" cy="2925235"/>
            <a:chOff x="0" y="0"/>
            <a:chExt cx="1091033" cy="77043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91033" cy="770432"/>
            </a:xfrm>
            <a:custGeom>
              <a:avLst/>
              <a:gdLst/>
              <a:ahLst/>
              <a:cxnLst/>
              <a:rect r="r" b="b" t="t" l="l"/>
              <a:pathLst>
                <a:path h="770432" w="1091033">
                  <a:moveTo>
                    <a:pt x="37378" y="0"/>
                  </a:moveTo>
                  <a:lnTo>
                    <a:pt x="1053656" y="0"/>
                  </a:lnTo>
                  <a:cubicBezTo>
                    <a:pt x="1074299" y="0"/>
                    <a:pt x="1091033" y="16735"/>
                    <a:pt x="1091033" y="37378"/>
                  </a:cubicBezTo>
                  <a:lnTo>
                    <a:pt x="1091033" y="733055"/>
                  </a:lnTo>
                  <a:cubicBezTo>
                    <a:pt x="1091033" y="753698"/>
                    <a:pt x="1074299" y="770432"/>
                    <a:pt x="1053656" y="770432"/>
                  </a:cubicBezTo>
                  <a:lnTo>
                    <a:pt x="37378" y="770432"/>
                  </a:lnTo>
                  <a:cubicBezTo>
                    <a:pt x="27465" y="770432"/>
                    <a:pt x="17957" y="766494"/>
                    <a:pt x="10948" y="759485"/>
                  </a:cubicBezTo>
                  <a:cubicBezTo>
                    <a:pt x="3938" y="752475"/>
                    <a:pt x="0" y="742968"/>
                    <a:pt x="0" y="733055"/>
                  </a:cubicBezTo>
                  <a:lnTo>
                    <a:pt x="0" y="37378"/>
                  </a:lnTo>
                  <a:cubicBezTo>
                    <a:pt x="0" y="16735"/>
                    <a:pt x="16735" y="0"/>
                    <a:pt x="373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091033" cy="808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874689" y="4868080"/>
            <a:ext cx="720533" cy="726404"/>
            <a:chOff x="0" y="0"/>
            <a:chExt cx="935140" cy="94275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35140" cy="942759"/>
            </a:xfrm>
            <a:custGeom>
              <a:avLst/>
              <a:gdLst/>
              <a:ahLst/>
              <a:cxnLst/>
              <a:rect r="r" b="b" t="t" l="l"/>
              <a:pathLst>
                <a:path h="942759" w="935140">
                  <a:moveTo>
                    <a:pt x="467570" y="0"/>
                  </a:moveTo>
                  <a:cubicBezTo>
                    <a:pt x="209338" y="0"/>
                    <a:pt x="0" y="211044"/>
                    <a:pt x="0" y="471379"/>
                  </a:cubicBezTo>
                  <a:cubicBezTo>
                    <a:pt x="0" y="731715"/>
                    <a:pt x="209338" y="942759"/>
                    <a:pt x="467570" y="942759"/>
                  </a:cubicBezTo>
                  <a:cubicBezTo>
                    <a:pt x="725801" y="942759"/>
                    <a:pt x="935140" y="731715"/>
                    <a:pt x="935140" y="471379"/>
                  </a:cubicBezTo>
                  <a:cubicBezTo>
                    <a:pt x="935140" y="211044"/>
                    <a:pt x="725801" y="0"/>
                    <a:pt x="467570" y="0"/>
                  </a:cubicBezTo>
                  <a:close/>
                </a:path>
              </a:pathLst>
            </a:custGeom>
            <a:solidFill>
              <a:srgbClr val="ACB8C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87669" y="40759"/>
              <a:ext cx="759801" cy="813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783733" y="4868080"/>
            <a:ext cx="720533" cy="726404"/>
            <a:chOff x="0" y="0"/>
            <a:chExt cx="935140" cy="94275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35140" cy="942759"/>
            </a:xfrm>
            <a:custGeom>
              <a:avLst/>
              <a:gdLst/>
              <a:ahLst/>
              <a:cxnLst/>
              <a:rect r="r" b="b" t="t" l="l"/>
              <a:pathLst>
                <a:path h="942759" w="935140">
                  <a:moveTo>
                    <a:pt x="467570" y="0"/>
                  </a:moveTo>
                  <a:cubicBezTo>
                    <a:pt x="209338" y="0"/>
                    <a:pt x="0" y="211044"/>
                    <a:pt x="0" y="471379"/>
                  </a:cubicBezTo>
                  <a:cubicBezTo>
                    <a:pt x="0" y="731715"/>
                    <a:pt x="209338" y="942759"/>
                    <a:pt x="467570" y="942759"/>
                  </a:cubicBezTo>
                  <a:cubicBezTo>
                    <a:pt x="725801" y="942759"/>
                    <a:pt x="935140" y="731715"/>
                    <a:pt x="935140" y="471379"/>
                  </a:cubicBezTo>
                  <a:cubicBezTo>
                    <a:pt x="935140" y="211044"/>
                    <a:pt x="725801" y="0"/>
                    <a:pt x="467570" y="0"/>
                  </a:cubicBezTo>
                  <a:close/>
                </a:path>
              </a:pathLst>
            </a:custGeom>
            <a:solidFill>
              <a:srgbClr val="ACB8C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87669" y="40759"/>
              <a:ext cx="759801" cy="813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 flipH="true">
            <a:off x="2545423" y="5768856"/>
            <a:ext cx="3379064" cy="0"/>
          </a:xfrm>
          <a:prstGeom prst="line">
            <a:avLst/>
          </a:prstGeom>
          <a:ln cap="rnd" w="38100">
            <a:solidFill>
              <a:srgbClr val="ACB8C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H="true">
            <a:off x="7454468" y="5768856"/>
            <a:ext cx="3379064" cy="0"/>
          </a:xfrm>
          <a:prstGeom prst="line">
            <a:avLst/>
          </a:prstGeom>
          <a:ln cap="rnd" w="38100">
            <a:solidFill>
              <a:srgbClr val="ACB8C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1981786" y="4658849"/>
            <a:ext cx="4142517" cy="2925235"/>
            <a:chOff x="0" y="0"/>
            <a:chExt cx="1091033" cy="77043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91033" cy="770432"/>
            </a:xfrm>
            <a:custGeom>
              <a:avLst/>
              <a:gdLst/>
              <a:ahLst/>
              <a:cxnLst/>
              <a:rect r="r" b="b" t="t" l="l"/>
              <a:pathLst>
                <a:path h="770432" w="1091033">
                  <a:moveTo>
                    <a:pt x="37378" y="0"/>
                  </a:moveTo>
                  <a:lnTo>
                    <a:pt x="1053656" y="0"/>
                  </a:lnTo>
                  <a:cubicBezTo>
                    <a:pt x="1074299" y="0"/>
                    <a:pt x="1091033" y="16735"/>
                    <a:pt x="1091033" y="37378"/>
                  </a:cubicBezTo>
                  <a:lnTo>
                    <a:pt x="1091033" y="733055"/>
                  </a:lnTo>
                  <a:cubicBezTo>
                    <a:pt x="1091033" y="753698"/>
                    <a:pt x="1074299" y="770432"/>
                    <a:pt x="1053656" y="770432"/>
                  </a:cubicBezTo>
                  <a:lnTo>
                    <a:pt x="37378" y="770432"/>
                  </a:lnTo>
                  <a:cubicBezTo>
                    <a:pt x="27465" y="770432"/>
                    <a:pt x="17957" y="766494"/>
                    <a:pt x="10948" y="759485"/>
                  </a:cubicBezTo>
                  <a:cubicBezTo>
                    <a:pt x="3938" y="752475"/>
                    <a:pt x="0" y="742968"/>
                    <a:pt x="0" y="733055"/>
                  </a:cubicBezTo>
                  <a:lnTo>
                    <a:pt x="0" y="37378"/>
                  </a:lnTo>
                  <a:cubicBezTo>
                    <a:pt x="0" y="16735"/>
                    <a:pt x="16735" y="0"/>
                    <a:pt x="373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091033" cy="808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692778" y="4868080"/>
            <a:ext cx="720533" cy="726404"/>
            <a:chOff x="0" y="0"/>
            <a:chExt cx="935140" cy="94275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35140" cy="942759"/>
            </a:xfrm>
            <a:custGeom>
              <a:avLst/>
              <a:gdLst/>
              <a:ahLst/>
              <a:cxnLst/>
              <a:rect r="r" b="b" t="t" l="l"/>
              <a:pathLst>
                <a:path h="942759" w="935140">
                  <a:moveTo>
                    <a:pt x="467570" y="0"/>
                  </a:moveTo>
                  <a:cubicBezTo>
                    <a:pt x="209338" y="0"/>
                    <a:pt x="0" y="211044"/>
                    <a:pt x="0" y="471379"/>
                  </a:cubicBezTo>
                  <a:cubicBezTo>
                    <a:pt x="0" y="731715"/>
                    <a:pt x="209338" y="942759"/>
                    <a:pt x="467570" y="942759"/>
                  </a:cubicBezTo>
                  <a:cubicBezTo>
                    <a:pt x="725801" y="942759"/>
                    <a:pt x="935140" y="731715"/>
                    <a:pt x="935140" y="471379"/>
                  </a:cubicBezTo>
                  <a:cubicBezTo>
                    <a:pt x="935140" y="211044"/>
                    <a:pt x="725801" y="0"/>
                    <a:pt x="467570" y="0"/>
                  </a:cubicBezTo>
                  <a:close/>
                </a:path>
              </a:pathLst>
            </a:custGeom>
            <a:solidFill>
              <a:srgbClr val="ACB8C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87669" y="40759"/>
              <a:ext cx="759801" cy="813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flipH="true">
            <a:off x="12363513" y="5768856"/>
            <a:ext cx="3379064" cy="0"/>
          </a:xfrm>
          <a:prstGeom prst="line">
            <a:avLst/>
          </a:prstGeom>
          <a:ln cap="rnd" w="38100">
            <a:solidFill>
              <a:srgbClr val="ACB8C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39" id="39"/>
          <p:cNvSpPr txBox="true"/>
          <p:nvPr/>
        </p:nvSpPr>
        <p:spPr>
          <a:xfrm rot="0">
            <a:off x="2470351" y="6435606"/>
            <a:ext cx="352920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Data cleaned &amp; enriched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148021" y="6030142"/>
            <a:ext cx="3991957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Extract</a:t>
            </a:r>
            <a:r>
              <a:rPr lang="en-US" sz="2499" spc="-49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ed new features (day, month, delay duration).</a:t>
            </a: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12135113" y="6030142"/>
            <a:ext cx="3835863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Detected outliers related to long-distance premium trip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853341" y="1240644"/>
            <a:ext cx="8581319" cy="293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0"/>
              </a:lnSpc>
            </a:pPr>
            <a:r>
              <a:rPr lang="en-US" b="true" sz="104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BEFORE DASHBOARD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7259300" y="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4350" y="625293"/>
            <a:ext cx="17259300" cy="9036414"/>
          </a:xfrm>
          <a:custGeom>
            <a:avLst/>
            <a:gdLst/>
            <a:ahLst/>
            <a:cxnLst/>
            <a:rect r="r" b="b" t="t" l="l"/>
            <a:pathLst>
              <a:path h="9036414" w="17259300">
                <a:moveTo>
                  <a:pt x="0" y="0"/>
                </a:moveTo>
                <a:lnTo>
                  <a:pt x="17259300" y="0"/>
                </a:lnTo>
                <a:lnTo>
                  <a:pt x="17259300" y="9036414"/>
                </a:lnTo>
                <a:lnTo>
                  <a:pt x="0" y="9036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56" r="0" b="-256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7259300" y="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4350" y="625293"/>
            <a:ext cx="17259300" cy="9036414"/>
          </a:xfrm>
          <a:custGeom>
            <a:avLst/>
            <a:gdLst/>
            <a:ahLst/>
            <a:cxnLst/>
            <a:rect r="r" b="b" t="t" l="l"/>
            <a:pathLst>
              <a:path h="9036414" w="17259300">
                <a:moveTo>
                  <a:pt x="0" y="0"/>
                </a:moveTo>
                <a:lnTo>
                  <a:pt x="17259300" y="0"/>
                </a:lnTo>
                <a:lnTo>
                  <a:pt x="17259300" y="9036414"/>
                </a:lnTo>
                <a:lnTo>
                  <a:pt x="0" y="9036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7" t="0" r="-167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7259300" y="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4350" y="625293"/>
            <a:ext cx="17259300" cy="8996410"/>
          </a:xfrm>
          <a:custGeom>
            <a:avLst/>
            <a:gdLst/>
            <a:ahLst/>
            <a:cxnLst/>
            <a:rect r="r" b="b" t="t" l="l"/>
            <a:pathLst>
              <a:path h="8996410" w="17259300">
                <a:moveTo>
                  <a:pt x="0" y="0"/>
                </a:moveTo>
                <a:lnTo>
                  <a:pt x="17259300" y="0"/>
                </a:lnTo>
                <a:lnTo>
                  <a:pt x="17259300" y="8996410"/>
                </a:lnTo>
                <a:lnTo>
                  <a:pt x="0" y="8996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0" t="0" r="-12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7259300" y="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4350" y="625293"/>
            <a:ext cx="17259300" cy="9036414"/>
          </a:xfrm>
          <a:custGeom>
            <a:avLst/>
            <a:gdLst/>
            <a:ahLst/>
            <a:cxnLst/>
            <a:rect r="r" b="b" t="t" l="l"/>
            <a:pathLst>
              <a:path h="9036414" w="17259300">
                <a:moveTo>
                  <a:pt x="0" y="0"/>
                </a:moveTo>
                <a:lnTo>
                  <a:pt x="17259300" y="0"/>
                </a:lnTo>
                <a:lnTo>
                  <a:pt x="17259300" y="9036414"/>
                </a:lnTo>
                <a:lnTo>
                  <a:pt x="0" y="9036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6" r="0" b="-136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15236" y="-9525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19" r="0" b="-151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2572">
                <a:alpha val="4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652559" y="196692"/>
            <a:ext cx="1473516" cy="14735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41666" t="0" r="-41666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240771" y="7200900"/>
            <a:ext cx="2018529" cy="2057400"/>
          </a:xfrm>
          <a:custGeom>
            <a:avLst/>
            <a:gdLst/>
            <a:ahLst/>
            <a:cxnLst/>
            <a:rect r="r" b="b" t="t" l="l"/>
            <a:pathLst>
              <a:path h="2057400" w="2018529">
                <a:moveTo>
                  <a:pt x="0" y="0"/>
                </a:moveTo>
                <a:lnTo>
                  <a:pt x="2018529" y="0"/>
                </a:lnTo>
                <a:lnTo>
                  <a:pt x="201852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151630"/>
            <a:ext cx="8752297" cy="178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60"/>
              </a:lnSpc>
            </a:pPr>
            <a:r>
              <a:rPr lang="en-US" b="true" sz="10400">
                <a:solidFill>
                  <a:srgbClr val="FFFFFF"/>
                </a:solidFill>
                <a:latin typeface="Inter Heavy"/>
                <a:ea typeface="Inter Heavy"/>
                <a:cs typeface="Inter Heavy"/>
                <a:sym typeface="Inter Heavy"/>
              </a:rPr>
              <a:t>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770505"/>
            <a:ext cx="2969353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sz="10400" b="true">
                <a:solidFill>
                  <a:srgbClr val="62B6AA"/>
                </a:solidFill>
                <a:latin typeface="Inter Heavy"/>
                <a:ea typeface="Inter Heavy"/>
                <a:cs typeface="Inter Heavy"/>
                <a:sym typeface="Inter Heavy"/>
              </a:rPr>
              <a:t>04.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21908" y="329272"/>
            <a:ext cx="1506338" cy="2339068"/>
            <a:chOff x="0" y="0"/>
            <a:chExt cx="660400" cy="10254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1025481"/>
            </a:xfrm>
            <a:custGeom>
              <a:avLst/>
              <a:gdLst/>
              <a:ahLst/>
              <a:cxnLst/>
              <a:rect r="r" b="b" t="t" l="l"/>
              <a:pathLst>
                <a:path h="10254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3226"/>
                  </a:cubicBezTo>
                  <a:lnTo>
                    <a:pt x="660400" y="1025481"/>
                  </a:lnTo>
                  <a:lnTo>
                    <a:pt x="0" y="1025481"/>
                  </a:lnTo>
                  <a:lnTo>
                    <a:pt x="0" y="33374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386C9C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79375"/>
              <a:ext cx="660400" cy="946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121908" y="3856297"/>
            <a:ext cx="1506338" cy="2339068"/>
            <a:chOff x="0" y="0"/>
            <a:chExt cx="660400" cy="10254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1025481"/>
            </a:xfrm>
            <a:custGeom>
              <a:avLst/>
              <a:gdLst/>
              <a:ahLst/>
              <a:cxnLst/>
              <a:rect r="r" b="b" t="t" l="l"/>
              <a:pathLst>
                <a:path h="10254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3226"/>
                  </a:cubicBezTo>
                  <a:lnTo>
                    <a:pt x="660400" y="1025481"/>
                  </a:lnTo>
                  <a:lnTo>
                    <a:pt x="0" y="1025481"/>
                  </a:lnTo>
                  <a:lnTo>
                    <a:pt x="0" y="33374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338382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79375"/>
              <a:ext cx="660400" cy="946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1121908" y="2092785"/>
            <a:ext cx="1506338" cy="2339068"/>
            <a:chOff x="0" y="0"/>
            <a:chExt cx="660400" cy="10254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1025481"/>
            </a:xfrm>
            <a:custGeom>
              <a:avLst/>
              <a:gdLst/>
              <a:ahLst/>
              <a:cxnLst/>
              <a:rect r="r" b="b" t="t" l="l"/>
              <a:pathLst>
                <a:path h="10254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3226"/>
                  </a:cubicBezTo>
                  <a:lnTo>
                    <a:pt x="660400" y="1025481"/>
                  </a:lnTo>
                  <a:lnTo>
                    <a:pt x="0" y="1025481"/>
                  </a:lnTo>
                  <a:lnTo>
                    <a:pt x="0" y="33374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308FBE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79375"/>
              <a:ext cx="660400" cy="946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3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132327" y="3429013"/>
            <a:ext cx="3500530" cy="811081"/>
          </a:xfrm>
          <a:custGeom>
            <a:avLst/>
            <a:gdLst/>
            <a:ahLst/>
            <a:cxnLst/>
            <a:rect r="r" b="b" t="t" l="l"/>
            <a:pathLst>
              <a:path h="811081" w="3500530">
                <a:moveTo>
                  <a:pt x="0" y="0"/>
                </a:moveTo>
                <a:lnTo>
                  <a:pt x="3500530" y="0"/>
                </a:lnTo>
                <a:lnTo>
                  <a:pt x="3500530" y="811080"/>
                </a:lnTo>
                <a:lnTo>
                  <a:pt x="0" y="811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46544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-5400000">
            <a:off x="1121908" y="5619810"/>
            <a:ext cx="1506338" cy="2339068"/>
            <a:chOff x="0" y="0"/>
            <a:chExt cx="660400" cy="102548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0400" cy="1025481"/>
            </a:xfrm>
            <a:custGeom>
              <a:avLst/>
              <a:gdLst/>
              <a:ahLst/>
              <a:cxnLst/>
              <a:rect r="r" b="b" t="t" l="l"/>
              <a:pathLst>
                <a:path h="10254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3226"/>
                  </a:cubicBezTo>
                  <a:lnTo>
                    <a:pt x="660400" y="1025481"/>
                  </a:lnTo>
                  <a:lnTo>
                    <a:pt x="0" y="1025481"/>
                  </a:lnTo>
                  <a:lnTo>
                    <a:pt x="0" y="33374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12A73">
                <a:alpha val="4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79375"/>
              <a:ext cx="660400" cy="946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3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132327" y="6956038"/>
            <a:ext cx="3500530" cy="754111"/>
          </a:xfrm>
          <a:custGeom>
            <a:avLst/>
            <a:gdLst/>
            <a:ahLst/>
            <a:cxnLst/>
            <a:rect r="r" b="b" t="t" l="l"/>
            <a:pathLst>
              <a:path h="754111" w="3500530">
                <a:moveTo>
                  <a:pt x="0" y="0"/>
                </a:moveTo>
                <a:lnTo>
                  <a:pt x="3500530" y="0"/>
                </a:lnTo>
                <a:lnTo>
                  <a:pt x="3500530" y="754111"/>
                </a:lnTo>
                <a:lnTo>
                  <a:pt x="0" y="754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6517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171134" y="1619410"/>
            <a:ext cx="3462043" cy="796688"/>
          </a:xfrm>
          <a:custGeom>
            <a:avLst/>
            <a:gdLst/>
            <a:ahLst/>
            <a:cxnLst/>
            <a:rect r="r" b="b" t="t" l="l"/>
            <a:pathLst>
              <a:path h="796688" w="3462043">
                <a:moveTo>
                  <a:pt x="0" y="0"/>
                </a:moveTo>
                <a:lnTo>
                  <a:pt x="3462044" y="0"/>
                </a:lnTo>
                <a:lnTo>
                  <a:pt x="3462044" y="796687"/>
                </a:lnTo>
                <a:lnTo>
                  <a:pt x="0" y="796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48239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7" id="17"/>
          <p:cNvGrpSpPr/>
          <p:nvPr/>
        </p:nvGrpSpPr>
        <p:grpSpPr>
          <a:xfrm rot="0">
            <a:off x="2132327" y="1004742"/>
            <a:ext cx="3500851" cy="988128"/>
            <a:chOff x="0" y="0"/>
            <a:chExt cx="426875" cy="12048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26875" cy="120487"/>
            </a:xfrm>
            <a:custGeom>
              <a:avLst/>
              <a:gdLst/>
              <a:ahLst/>
              <a:cxnLst/>
              <a:rect r="r" b="b" t="t" l="l"/>
              <a:pathLst>
                <a:path h="120487" w="426875">
                  <a:moveTo>
                    <a:pt x="60244" y="0"/>
                  </a:moveTo>
                  <a:lnTo>
                    <a:pt x="366631" y="0"/>
                  </a:lnTo>
                  <a:cubicBezTo>
                    <a:pt x="399903" y="0"/>
                    <a:pt x="426875" y="26972"/>
                    <a:pt x="426875" y="60244"/>
                  </a:cubicBezTo>
                  <a:lnTo>
                    <a:pt x="426875" y="60244"/>
                  </a:lnTo>
                  <a:cubicBezTo>
                    <a:pt x="426875" y="93515"/>
                    <a:pt x="399903" y="120487"/>
                    <a:pt x="366631" y="120487"/>
                  </a:cubicBezTo>
                  <a:lnTo>
                    <a:pt x="60244" y="120487"/>
                  </a:lnTo>
                  <a:cubicBezTo>
                    <a:pt x="26972" y="120487"/>
                    <a:pt x="0" y="93515"/>
                    <a:pt x="0" y="60244"/>
                  </a:cubicBezTo>
                  <a:lnTo>
                    <a:pt x="0" y="60244"/>
                  </a:lnTo>
                  <a:cubicBezTo>
                    <a:pt x="0" y="26972"/>
                    <a:pt x="26972" y="0"/>
                    <a:pt x="60244" y="0"/>
                  </a:cubicBezTo>
                  <a:close/>
                </a:path>
              </a:pathLst>
            </a:custGeom>
            <a:solidFill>
              <a:srgbClr val="386C9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426875" cy="168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3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2132327" y="5208878"/>
            <a:ext cx="3500530" cy="862799"/>
          </a:xfrm>
          <a:custGeom>
            <a:avLst/>
            <a:gdLst/>
            <a:ahLst/>
            <a:cxnLst/>
            <a:rect r="r" b="b" t="t" l="l"/>
            <a:pathLst>
              <a:path h="862799" w="3500530">
                <a:moveTo>
                  <a:pt x="0" y="0"/>
                </a:moveTo>
                <a:lnTo>
                  <a:pt x="3500530" y="0"/>
                </a:lnTo>
                <a:lnTo>
                  <a:pt x="3500530" y="862799"/>
                </a:lnTo>
                <a:lnTo>
                  <a:pt x="0" y="862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31766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1" id="21"/>
          <p:cNvGrpSpPr/>
          <p:nvPr/>
        </p:nvGrpSpPr>
        <p:grpSpPr>
          <a:xfrm rot="0">
            <a:off x="2132327" y="4531767"/>
            <a:ext cx="3500851" cy="988128"/>
            <a:chOff x="0" y="0"/>
            <a:chExt cx="426875" cy="12048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26875" cy="120487"/>
            </a:xfrm>
            <a:custGeom>
              <a:avLst/>
              <a:gdLst/>
              <a:ahLst/>
              <a:cxnLst/>
              <a:rect r="r" b="b" t="t" l="l"/>
              <a:pathLst>
                <a:path h="120487" w="426875">
                  <a:moveTo>
                    <a:pt x="60244" y="0"/>
                  </a:moveTo>
                  <a:lnTo>
                    <a:pt x="366631" y="0"/>
                  </a:lnTo>
                  <a:cubicBezTo>
                    <a:pt x="399903" y="0"/>
                    <a:pt x="426875" y="26972"/>
                    <a:pt x="426875" y="60244"/>
                  </a:cubicBezTo>
                  <a:lnTo>
                    <a:pt x="426875" y="60244"/>
                  </a:lnTo>
                  <a:cubicBezTo>
                    <a:pt x="426875" y="93515"/>
                    <a:pt x="399903" y="120487"/>
                    <a:pt x="366631" y="120487"/>
                  </a:cubicBezTo>
                  <a:lnTo>
                    <a:pt x="60244" y="120487"/>
                  </a:lnTo>
                  <a:cubicBezTo>
                    <a:pt x="26972" y="120487"/>
                    <a:pt x="0" y="93515"/>
                    <a:pt x="0" y="60244"/>
                  </a:cubicBezTo>
                  <a:lnTo>
                    <a:pt x="0" y="60244"/>
                  </a:lnTo>
                  <a:cubicBezTo>
                    <a:pt x="0" y="26972"/>
                    <a:pt x="26972" y="0"/>
                    <a:pt x="60244" y="0"/>
                  </a:cubicBezTo>
                  <a:close/>
                </a:path>
              </a:pathLst>
            </a:custGeom>
            <a:solidFill>
              <a:srgbClr val="33838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426875" cy="168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3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132327" y="2768255"/>
            <a:ext cx="3500851" cy="988128"/>
            <a:chOff x="0" y="0"/>
            <a:chExt cx="426875" cy="12048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26875" cy="120487"/>
            </a:xfrm>
            <a:custGeom>
              <a:avLst/>
              <a:gdLst/>
              <a:ahLst/>
              <a:cxnLst/>
              <a:rect r="r" b="b" t="t" l="l"/>
              <a:pathLst>
                <a:path h="120487" w="426875">
                  <a:moveTo>
                    <a:pt x="60244" y="0"/>
                  </a:moveTo>
                  <a:lnTo>
                    <a:pt x="366631" y="0"/>
                  </a:lnTo>
                  <a:cubicBezTo>
                    <a:pt x="399903" y="0"/>
                    <a:pt x="426875" y="26972"/>
                    <a:pt x="426875" y="60244"/>
                  </a:cubicBezTo>
                  <a:lnTo>
                    <a:pt x="426875" y="60244"/>
                  </a:lnTo>
                  <a:cubicBezTo>
                    <a:pt x="426875" y="93515"/>
                    <a:pt x="399903" y="120487"/>
                    <a:pt x="366631" y="120487"/>
                  </a:cubicBezTo>
                  <a:lnTo>
                    <a:pt x="60244" y="120487"/>
                  </a:lnTo>
                  <a:cubicBezTo>
                    <a:pt x="26972" y="120487"/>
                    <a:pt x="0" y="93515"/>
                    <a:pt x="0" y="60244"/>
                  </a:cubicBezTo>
                  <a:lnTo>
                    <a:pt x="0" y="60244"/>
                  </a:lnTo>
                  <a:cubicBezTo>
                    <a:pt x="0" y="26972"/>
                    <a:pt x="26972" y="0"/>
                    <a:pt x="60244" y="0"/>
                  </a:cubicBezTo>
                  <a:close/>
                </a:path>
              </a:pathLst>
            </a:custGeom>
            <a:solidFill>
              <a:srgbClr val="308FBE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26875" cy="168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3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132327" y="6295280"/>
            <a:ext cx="3500851" cy="988128"/>
            <a:chOff x="0" y="0"/>
            <a:chExt cx="426875" cy="12048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26875" cy="120487"/>
            </a:xfrm>
            <a:custGeom>
              <a:avLst/>
              <a:gdLst/>
              <a:ahLst/>
              <a:cxnLst/>
              <a:rect r="r" b="b" t="t" l="l"/>
              <a:pathLst>
                <a:path h="120487" w="426875">
                  <a:moveTo>
                    <a:pt x="60244" y="0"/>
                  </a:moveTo>
                  <a:lnTo>
                    <a:pt x="366631" y="0"/>
                  </a:lnTo>
                  <a:cubicBezTo>
                    <a:pt x="399903" y="0"/>
                    <a:pt x="426875" y="26972"/>
                    <a:pt x="426875" y="60244"/>
                  </a:cubicBezTo>
                  <a:lnTo>
                    <a:pt x="426875" y="60244"/>
                  </a:lnTo>
                  <a:cubicBezTo>
                    <a:pt x="426875" y="93515"/>
                    <a:pt x="399903" y="120487"/>
                    <a:pt x="366631" y="120487"/>
                  </a:cubicBezTo>
                  <a:lnTo>
                    <a:pt x="60244" y="120487"/>
                  </a:lnTo>
                  <a:cubicBezTo>
                    <a:pt x="26972" y="120487"/>
                    <a:pt x="0" y="93515"/>
                    <a:pt x="0" y="60244"/>
                  </a:cubicBezTo>
                  <a:lnTo>
                    <a:pt x="0" y="60244"/>
                  </a:lnTo>
                  <a:cubicBezTo>
                    <a:pt x="0" y="26972"/>
                    <a:pt x="26972" y="0"/>
                    <a:pt x="60244" y="0"/>
                  </a:cubicBezTo>
                  <a:close/>
                </a:path>
              </a:pathLst>
            </a:custGeom>
            <a:solidFill>
              <a:srgbClr val="112A73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426875" cy="168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3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220229" y="1167629"/>
            <a:ext cx="686377" cy="662354"/>
          </a:xfrm>
          <a:custGeom>
            <a:avLst/>
            <a:gdLst/>
            <a:ahLst/>
            <a:cxnLst/>
            <a:rect r="r" b="b" t="t" l="l"/>
            <a:pathLst>
              <a:path h="662354" w="686377">
                <a:moveTo>
                  <a:pt x="0" y="0"/>
                </a:moveTo>
                <a:lnTo>
                  <a:pt x="686377" y="0"/>
                </a:lnTo>
                <a:lnTo>
                  <a:pt x="686377" y="662354"/>
                </a:lnTo>
                <a:lnTo>
                  <a:pt x="0" y="6623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02212" y="4664626"/>
            <a:ext cx="722412" cy="722412"/>
          </a:xfrm>
          <a:custGeom>
            <a:avLst/>
            <a:gdLst/>
            <a:ahLst/>
            <a:cxnLst/>
            <a:rect r="r" b="b" t="t" l="l"/>
            <a:pathLst>
              <a:path h="722412" w="722412">
                <a:moveTo>
                  <a:pt x="0" y="0"/>
                </a:moveTo>
                <a:lnTo>
                  <a:pt x="722412" y="0"/>
                </a:lnTo>
                <a:lnTo>
                  <a:pt x="722412" y="722412"/>
                </a:lnTo>
                <a:lnTo>
                  <a:pt x="0" y="7224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220229" y="2925656"/>
            <a:ext cx="673326" cy="673326"/>
          </a:xfrm>
          <a:custGeom>
            <a:avLst/>
            <a:gdLst/>
            <a:ahLst/>
            <a:cxnLst/>
            <a:rect r="r" b="b" t="t" l="l"/>
            <a:pathLst>
              <a:path h="673326" w="673326">
                <a:moveTo>
                  <a:pt x="0" y="0"/>
                </a:moveTo>
                <a:lnTo>
                  <a:pt x="673326" y="0"/>
                </a:lnTo>
                <a:lnTo>
                  <a:pt x="673326" y="673326"/>
                </a:lnTo>
                <a:lnTo>
                  <a:pt x="0" y="6733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112678" y="6345131"/>
            <a:ext cx="888427" cy="888427"/>
          </a:xfrm>
          <a:custGeom>
            <a:avLst/>
            <a:gdLst/>
            <a:ahLst/>
            <a:cxnLst/>
            <a:rect r="r" b="b" t="t" l="l"/>
            <a:pathLst>
              <a:path h="888427" w="888427">
                <a:moveTo>
                  <a:pt x="0" y="0"/>
                </a:moveTo>
                <a:lnTo>
                  <a:pt x="888428" y="0"/>
                </a:lnTo>
                <a:lnTo>
                  <a:pt x="888428" y="888427"/>
                </a:lnTo>
                <a:lnTo>
                  <a:pt x="0" y="8884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2389202" y="1294012"/>
            <a:ext cx="2987101" cy="371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923"/>
              </a:lnSpc>
            </a:pPr>
            <a:r>
              <a:rPr lang="en-US" b="true" sz="224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Sales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586050" y="4849619"/>
            <a:ext cx="2593405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698"/>
              </a:lnSpc>
            </a:pPr>
            <a:r>
              <a:rPr lang="en-US" b="true" sz="224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Railcards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389202" y="6584550"/>
            <a:ext cx="2987101" cy="371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923"/>
              </a:lnSpc>
            </a:pPr>
            <a:r>
              <a:rPr lang="en-US" b="true" sz="224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Booking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897706" y="929874"/>
            <a:ext cx="8149479" cy="988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98"/>
              </a:lnSpc>
            </a:pP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Around 80% of revenue comes from </a:t>
            </a:r>
            <a:r>
              <a:rPr lang="en-US" b="true" sz="1799">
                <a:solidFill>
                  <a:srgbClr val="BE1D2B"/>
                </a:solidFill>
                <a:latin typeface="Roboto Bold"/>
                <a:ea typeface="Roboto Bold"/>
                <a:cs typeface="Roboto Bold"/>
                <a:sym typeface="Roboto Bold"/>
              </a:rPr>
              <a:t>Standard tickets,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yet First Class contributes a notable 20%, </a:t>
            </a:r>
            <a:r>
              <a:rPr lang="en-US" b="true" sz="17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suggesting a profitable segment of passengers willing to pay more for premium services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897706" y="2943631"/>
            <a:ext cx="8175883" cy="655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98"/>
              </a:lnSpc>
            </a:pP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Passenge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 demand peaks </a:t>
            </a:r>
            <a:r>
              <a:rPr lang="en-US" b="true" sz="1799">
                <a:solidFill>
                  <a:srgbClr val="BE1D2B"/>
                </a:solidFill>
                <a:latin typeface="Roboto Bold"/>
                <a:ea typeface="Roboto Bold"/>
                <a:cs typeface="Roboto Bold"/>
                <a:sym typeface="Roboto Bold"/>
              </a:rPr>
              <a:t>mid-week and at 5 PM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indicating strong reliance on trains for after-work commuting rather than leisure travel.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897706" y="4521675"/>
            <a:ext cx="8149479" cy="988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98"/>
              </a:lnSpc>
            </a:pP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Pass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engers with railcards pay far less (less than half the price of non-railcard users), but the discount leads to higher ticket sales overall, </a:t>
            </a:r>
            <a:r>
              <a:rPr lang="en-US" b="true" sz="1799">
                <a:solidFill>
                  <a:srgbClr val="BE1D2B"/>
                </a:solidFill>
                <a:latin typeface="Roboto Bold"/>
                <a:ea typeface="Roboto Bold"/>
                <a:cs typeface="Roboto Bold"/>
                <a:sym typeface="Roboto Bold"/>
              </a:rPr>
              <a:t>showing that railcards are effective for driving demand.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897706" y="6266407"/>
            <a:ext cx="8370391" cy="988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98"/>
              </a:lnSpc>
            </a:pP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ore than </a:t>
            </a:r>
            <a:r>
              <a:rPr lang="en-US" b="true" sz="17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58%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tickets are booked </a:t>
            </a:r>
            <a:r>
              <a:rPr lang="en-US" b="true" sz="1799">
                <a:solidFill>
                  <a:srgbClr val="BE1D2B"/>
                </a:solidFill>
                <a:latin typeface="Roboto Bold"/>
                <a:ea typeface="Roboto Bold"/>
                <a:cs typeface="Roboto Bold"/>
                <a:sym typeface="Roboto Bold"/>
              </a:rPr>
              <a:t>online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versus </a:t>
            </a:r>
            <a:r>
              <a:rPr lang="en-US" b="true" sz="17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41%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at </a:t>
            </a:r>
            <a:r>
              <a:rPr lang="en-US" b="true" sz="1799">
                <a:solidFill>
                  <a:srgbClr val="BE1D2B"/>
                </a:solidFill>
                <a:latin typeface="Roboto Bold"/>
                <a:ea typeface="Roboto Bold"/>
                <a:cs typeface="Roboto Bold"/>
                <a:sym typeface="Roboto Bold"/>
              </a:rPr>
              <a:t>stations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emphasizing the </a:t>
            </a:r>
            <a:r>
              <a:rPr lang="en-US" b="true" sz="17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importance of improving the digital booking experience to support growing customer behavior trends.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585890" y="3123669"/>
            <a:ext cx="2593405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698"/>
              </a:lnSpc>
            </a:pPr>
            <a:r>
              <a:rPr lang="en-US" b="true" sz="224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Schedule</a:t>
            </a:r>
          </a:p>
        </p:txBody>
      </p:sp>
      <p:grpSp>
        <p:nvGrpSpPr>
          <p:cNvPr name="Group 42" id="42"/>
          <p:cNvGrpSpPr/>
          <p:nvPr/>
        </p:nvGrpSpPr>
        <p:grpSpPr>
          <a:xfrm rot="-5400000">
            <a:off x="1121908" y="7389034"/>
            <a:ext cx="1506338" cy="2339068"/>
            <a:chOff x="0" y="0"/>
            <a:chExt cx="660400" cy="102548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60400" cy="1025481"/>
            </a:xfrm>
            <a:custGeom>
              <a:avLst/>
              <a:gdLst/>
              <a:ahLst/>
              <a:cxnLst/>
              <a:rect r="r" b="b" t="t" l="l"/>
              <a:pathLst>
                <a:path h="10254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3226"/>
                  </a:cubicBezTo>
                  <a:lnTo>
                    <a:pt x="660400" y="1025481"/>
                  </a:lnTo>
                  <a:lnTo>
                    <a:pt x="0" y="1025481"/>
                  </a:lnTo>
                  <a:lnTo>
                    <a:pt x="0" y="33374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C222D">
                <a:alpha val="49804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79375"/>
              <a:ext cx="660400" cy="946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3"/>
                </a:lnSpc>
              </a:pP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0">
            <a:off x="2132327" y="8725262"/>
            <a:ext cx="3500530" cy="754111"/>
          </a:xfrm>
          <a:custGeom>
            <a:avLst/>
            <a:gdLst/>
            <a:ahLst/>
            <a:cxnLst/>
            <a:rect r="r" b="b" t="t" l="l"/>
            <a:pathLst>
              <a:path h="754111" w="3500530">
                <a:moveTo>
                  <a:pt x="0" y="0"/>
                </a:moveTo>
                <a:lnTo>
                  <a:pt x="3500530" y="0"/>
                </a:lnTo>
                <a:lnTo>
                  <a:pt x="3500530" y="754111"/>
                </a:lnTo>
                <a:lnTo>
                  <a:pt x="0" y="754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6517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6" id="46"/>
          <p:cNvGrpSpPr/>
          <p:nvPr/>
        </p:nvGrpSpPr>
        <p:grpSpPr>
          <a:xfrm rot="0">
            <a:off x="2132327" y="8064504"/>
            <a:ext cx="3500851" cy="988128"/>
            <a:chOff x="0" y="0"/>
            <a:chExt cx="426875" cy="120487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426875" cy="120487"/>
            </a:xfrm>
            <a:custGeom>
              <a:avLst/>
              <a:gdLst/>
              <a:ahLst/>
              <a:cxnLst/>
              <a:rect r="r" b="b" t="t" l="l"/>
              <a:pathLst>
                <a:path h="120487" w="426875">
                  <a:moveTo>
                    <a:pt x="60244" y="0"/>
                  </a:moveTo>
                  <a:lnTo>
                    <a:pt x="366631" y="0"/>
                  </a:lnTo>
                  <a:cubicBezTo>
                    <a:pt x="399903" y="0"/>
                    <a:pt x="426875" y="26972"/>
                    <a:pt x="426875" y="60244"/>
                  </a:cubicBezTo>
                  <a:lnTo>
                    <a:pt x="426875" y="60244"/>
                  </a:lnTo>
                  <a:cubicBezTo>
                    <a:pt x="426875" y="93515"/>
                    <a:pt x="399903" y="120487"/>
                    <a:pt x="366631" y="120487"/>
                  </a:cubicBezTo>
                  <a:lnTo>
                    <a:pt x="60244" y="120487"/>
                  </a:lnTo>
                  <a:cubicBezTo>
                    <a:pt x="26972" y="120487"/>
                    <a:pt x="0" y="93515"/>
                    <a:pt x="0" y="60244"/>
                  </a:cubicBezTo>
                  <a:lnTo>
                    <a:pt x="0" y="60244"/>
                  </a:lnTo>
                  <a:cubicBezTo>
                    <a:pt x="0" y="26972"/>
                    <a:pt x="26972" y="0"/>
                    <a:pt x="60244" y="0"/>
                  </a:cubicBezTo>
                  <a:close/>
                </a:path>
              </a:pathLst>
            </a:custGeom>
            <a:solidFill>
              <a:srgbClr val="AC222D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426875" cy="168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3"/>
                </a:lnSpc>
              </a:pPr>
            </a:p>
          </p:txBody>
        </p:sp>
      </p:grpSp>
      <p:sp>
        <p:nvSpPr>
          <p:cNvPr name="Freeform 49" id="49"/>
          <p:cNvSpPr/>
          <p:nvPr/>
        </p:nvSpPr>
        <p:spPr>
          <a:xfrm flipH="false" flipV="false" rot="0">
            <a:off x="1112678" y="8114355"/>
            <a:ext cx="888427" cy="888427"/>
          </a:xfrm>
          <a:custGeom>
            <a:avLst/>
            <a:gdLst/>
            <a:ahLst/>
            <a:cxnLst/>
            <a:rect r="r" b="b" t="t" l="l"/>
            <a:pathLst>
              <a:path h="888427" w="888427">
                <a:moveTo>
                  <a:pt x="0" y="0"/>
                </a:moveTo>
                <a:lnTo>
                  <a:pt x="888428" y="0"/>
                </a:lnTo>
                <a:lnTo>
                  <a:pt x="888428" y="888427"/>
                </a:lnTo>
                <a:lnTo>
                  <a:pt x="0" y="8884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2389202" y="8353774"/>
            <a:ext cx="2987101" cy="371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923"/>
              </a:lnSpc>
            </a:pPr>
            <a:r>
              <a:rPr lang="en-US" b="true" sz="224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Refund Policy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897706" y="8035630"/>
            <a:ext cx="8370391" cy="988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98"/>
              </a:lnSpc>
            </a:pP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Impl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ement a </a:t>
            </a:r>
            <a:r>
              <a:rPr lang="en-US" b="true" sz="17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100% no-fee refund poli</a:t>
            </a:r>
            <a:r>
              <a:rPr lang="en-US" b="true" sz="17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cy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for customers who reque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sts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refund for the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ir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ts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due t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 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mp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any-c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ont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roll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ed oper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fail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ur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es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(e.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., s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ifi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 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ys 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te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ical is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ues)</a:t>
            </a: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5882" r="0" b="-9416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46792" y="-419229"/>
            <a:ext cx="8741493" cy="1160149"/>
            <a:chOff x="0" y="0"/>
            <a:chExt cx="2302286" cy="305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2286" cy="305554"/>
            </a:xfrm>
            <a:custGeom>
              <a:avLst/>
              <a:gdLst/>
              <a:ahLst/>
              <a:cxnLst/>
              <a:rect r="r" b="b" t="t" l="l"/>
              <a:pathLst>
                <a:path h="305554" w="2302286">
                  <a:moveTo>
                    <a:pt x="0" y="0"/>
                  </a:moveTo>
                  <a:lnTo>
                    <a:pt x="2302286" y="0"/>
                  </a:lnTo>
                  <a:lnTo>
                    <a:pt x="2302286" y="305554"/>
                  </a:lnTo>
                  <a:lnTo>
                    <a:pt x="0" y="305554"/>
                  </a:lnTo>
                  <a:close/>
                </a:path>
              </a:pathLst>
            </a:custGeom>
            <a:solidFill>
              <a:srgbClr val="01257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02286" cy="343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239839" y="2573522"/>
            <a:ext cx="16048161" cy="11106795"/>
            <a:chOff x="0" y="0"/>
            <a:chExt cx="4226676" cy="29252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26676" cy="2925246"/>
            </a:xfrm>
            <a:custGeom>
              <a:avLst/>
              <a:gdLst/>
              <a:ahLst/>
              <a:cxnLst/>
              <a:rect r="r" b="b" t="t" l="l"/>
              <a:pathLst>
                <a:path h="2925246" w="4226676">
                  <a:moveTo>
                    <a:pt x="0" y="0"/>
                  </a:moveTo>
                  <a:lnTo>
                    <a:pt x="4226676" y="0"/>
                  </a:lnTo>
                  <a:lnTo>
                    <a:pt x="4226676" y="2925246"/>
                  </a:lnTo>
                  <a:lnTo>
                    <a:pt x="0" y="292524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226676" cy="2963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581652"/>
            <a:ext cx="10520729" cy="178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60"/>
              </a:lnSpc>
              <a:spcBef>
                <a:spcPct val="0"/>
              </a:spcBef>
            </a:pPr>
            <a:r>
              <a:rPr lang="en-US" b="true" sz="10400">
                <a:solidFill>
                  <a:srgbClr val="338382"/>
                </a:solidFill>
                <a:latin typeface="Inter Heavy"/>
                <a:ea typeface="Inter Heavy"/>
                <a:cs typeface="Inter Heavy"/>
                <a:sym typeface="Inter Heavy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82827" y="4242161"/>
            <a:ext cx="12362185" cy="1802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7"/>
              </a:lnSpc>
            </a:pPr>
            <a:r>
              <a:rPr lang="en-US" sz="34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 the UK, more than a million train journeys happen every single day — each one carrying a story of movement, timing, and sometimes… delays.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65699" y="6921581"/>
            <a:ext cx="12362185" cy="1802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7"/>
              </a:lnSpc>
            </a:pPr>
            <a:r>
              <a:rPr lang="en-US" sz="34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Our project explores these journeys from the moment a ticket is purchased until the passenger reaches their destination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655955" y="199074"/>
            <a:ext cx="1473516" cy="147351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41666" t="0" r="-41666" b="0"/>
              </a:stretch>
            </a:blipFill>
          </p:spPr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46796" y="-419229"/>
            <a:ext cx="19435081" cy="1160149"/>
            <a:chOff x="0" y="0"/>
            <a:chExt cx="5118705" cy="305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18705" cy="305554"/>
            </a:xfrm>
            <a:custGeom>
              <a:avLst/>
              <a:gdLst/>
              <a:ahLst/>
              <a:cxnLst/>
              <a:rect r="r" b="b" t="t" l="l"/>
              <a:pathLst>
                <a:path h="305554" w="5118705">
                  <a:moveTo>
                    <a:pt x="0" y="0"/>
                  </a:moveTo>
                  <a:lnTo>
                    <a:pt x="5118705" y="0"/>
                  </a:lnTo>
                  <a:lnTo>
                    <a:pt x="5118705" y="305554"/>
                  </a:lnTo>
                  <a:lnTo>
                    <a:pt x="0" y="305554"/>
                  </a:lnTo>
                  <a:close/>
                </a:path>
              </a:pathLst>
            </a:custGeom>
            <a:solidFill>
              <a:srgbClr val="33838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118705" cy="343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0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1028700"/>
                </a:moveTo>
                <a:lnTo>
                  <a:pt x="1028700" y="1028700"/>
                </a:lnTo>
                <a:lnTo>
                  <a:pt x="1028700" y="0"/>
                </a:lnTo>
                <a:lnTo>
                  <a:pt x="0" y="0"/>
                </a:lnTo>
                <a:lnTo>
                  <a:pt x="0" y="10287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7259300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1028700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1028700" y="0"/>
                </a:lnTo>
                <a:lnTo>
                  <a:pt x="1028700" y="10287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16799" y="1424972"/>
            <a:ext cx="10454402" cy="7833328"/>
          </a:xfrm>
          <a:custGeom>
            <a:avLst/>
            <a:gdLst/>
            <a:ahLst/>
            <a:cxnLst/>
            <a:rect r="r" b="b" t="t" l="l"/>
            <a:pathLst>
              <a:path h="7833328" w="10454402">
                <a:moveTo>
                  <a:pt x="0" y="0"/>
                </a:moveTo>
                <a:lnTo>
                  <a:pt x="10454402" y="0"/>
                </a:lnTo>
                <a:lnTo>
                  <a:pt x="10454402" y="7833328"/>
                </a:lnTo>
                <a:lnTo>
                  <a:pt x="0" y="78333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3" r="0" b="-173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5882" r="0" b="-9416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46792" y="-419229"/>
            <a:ext cx="8741493" cy="1160149"/>
            <a:chOff x="0" y="0"/>
            <a:chExt cx="2302286" cy="305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2286" cy="305554"/>
            </a:xfrm>
            <a:custGeom>
              <a:avLst/>
              <a:gdLst/>
              <a:ahLst/>
              <a:cxnLst/>
              <a:rect r="r" b="b" t="t" l="l"/>
              <a:pathLst>
                <a:path h="305554" w="2302286">
                  <a:moveTo>
                    <a:pt x="0" y="0"/>
                  </a:moveTo>
                  <a:lnTo>
                    <a:pt x="2302286" y="0"/>
                  </a:lnTo>
                  <a:lnTo>
                    <a:pt x="2302286" y="305554"/>
                  </a:lnTo>
                  <a:lnTo>
                    <a:pt x="0" y="305554"/>
                  </a:lnTo>
                  <a:close/>
                </a:path>
              </a:pathLst>
            </a:custGeom>
            <a:solidFill>
              <a:srgbClr val="01257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02286" cy="343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239839" y="2573522"/>
            <a:ext cx="16048161" cy="11106795"/>
            <a:chOff x="0" y="0"/>
            <a:chExt cx="4226676" cy="29252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26676" cy="2925246"/>
            </a:xfrm>
            <a:custGeom>
              <a:avLst/>
              <a:gdLst/>
              <a:ahLst/>
              <a:cxnLst/>
              <a:rect r="r" b="b" t="t" l="l"/>
              <a:pathLst>
                <a:path h="2925246" w="4226676">
                  <a:moveTo>
                    <a:pt x="0" y="0"/>
                  </a:moveTo>
                  <a:lnTo>
                    <a:pt x="4226676" y="0"/>
                  </a:lnTo>
                  <a:lnTo>
                    <a:pt x="4226676" y="2925246"/>
                  </a:lnTo>
                  <a:lnTo>
                    <a:pt x="0" y="292524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226676" cy="2963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581652"/>
            <a:ext cx="10520729" cy="178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60"/>
              </a:lnSpc>
              <a:spcBef>
                <a:spcPct val="0"/>
              </a:spcBef>
            </a:pPr>
            <a:r>
              <a:rPr lang="en-US" b="true" sz="10400">
                <a:solidFill>
                  <a:srgbClr val="338382"/>
                </a:solidFill>
                <a:latin typeface="Inter Heavy"/>
                <a:ea typeface="Inter Heavy"/>
                <a:cs typeface="Inter Heavy"/>
                <a:sym typeface="Inter Heavy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82827" y="4242161"/>
            <a:ext cx="12362185" cy="4247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7"/>
              </a:lnSpc>
            </a:pPr>
            <a:r>
              <a:rPr lang="en-US" sz="34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4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By analyzi</a:t>
            </a:r>
            <a:r>
              <a:rPr lang="en-US" sz="34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ng patterns in delays, ticket types, travel times, payment methods, and more, we uncover what truly shapes the experience of a UK train ride.</a:t>
            </a:r>
          </a:p>
          <a:p>
            <a:pPr algn="ctr">
              <a:lnSpc>
                <a:spcPts val="4847"/>
              </a:lnSpc>
            </a:pPr>
            <a:r>
              <a:rPr lang="en-US" sz="34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This analysis helps us understand not just how people travel — but why certain journeys go smoothly while others don’t.</a:t>
            </a:r>
          </a:p>
          <a:p>
            <a:pPr algn="ctr">
              <a:lnSpc>
                <a:spcPts val="4847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6655955" y="199074"/>
            <a:ext cx="1473516" cy="147351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41666" t="0" r="-41666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46792" y="-419229"/>
            <a:ext cx="8741493" cy="1160149"/>
            <a:chOff x="0" y="0"/>
            <a:chExt cx="2302286" cy="305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2286" cy="305554"/>
            </a:xfrm>
            <a:custGeom>
              <a:avLst/>
              <a:gdLst/>
              <a:ahLst/>
              <a:cxnLst/>
              <a:rect r="r" b="b" t="t" l="l"/>
              <a:pathLst>
                <a:path h="305554" w="2302286">
                  <a:moveTo>
                    <a:pt x="0" y="0"/>
                  </a:moveTo>
                  <a:lnTo>
                    <a:pt x="2302286" y="0"/>
                  </a:lnTo>
                  <a:lnTo>
                    <a:pt x="2302286" y="305554"/>
                  </a:lnTo>
                  <a:lnTo>
                    <a:pt x="0" y="305554"/>
                  </a:lnTo>
                  <a:close/>
                </a:path>
              </a:pathLst>
            </a:custGeom>
            <a:solidFill>
              <a:srgbClr val="01257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02286" cy="343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881479" y="3443665"/>
            <a:ext cx="10525041" cy="5814635"/>
            <a:chOff x="0" y="0"/>
            <a:chExt cx="2772027" cy="15314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72027" cy="1531427"/>
            </a:xfrm>
            <a:custGeom>
              <a:avLst/>
              <a:gdLst/>
              <a:ahLst/>
              <a:cxnLst/>
              <a:rect r="r" b="b" t="t" l="l"/>
              <a:pathLst>
                <a:path h="1531427" w="2772027">
                  <a:moveTo>
                    <a:pt x="73557" y="0"/>
                  </a:moveTo>
                  <a:lnTo>
                    <a:pt x="2698470" y="0"/>
                  </a:lnTo>
                  <a:cubicBezTo>
                    <a:pt x="2739095" y="0"/>
                    <a:pt x="2772027" y="32933"/>
                    <a:pt x="2772027" y="73557"/>
                  </a:cubicBezTo>
                  <a:lnTo>
                    <a:pt x="2772027" y="1457869"/>
                  </a:lnTo>
                  <a:cubicBezTo>
                    <a:pt x="2772027" y="1477378"/>
                    <a:pt x="2764278" y="1496088"/>
                    <a:pt x="2750483" y="1509882"/>
                  </a:cubicBezTo>
                  <a:cubicBezTo>
                    <a:pt x="2736688" y="1523677"/>
                    <a:pt x="2717979" y="1531427"/>
                    <a:pt x="2698470" y="1531427"/>
                  </a:cubicBezTo>
                  <a:lnTo>
                    <a:pt x="73557" y="1531427"/>
                  </a:lnTo>
                  <a:cubicBezTo>
                    <a:pt x="54049" y="1531427"/>
                    <a:pt x="35339" y="1523677"/>
                    <a:pt x="21544" y="1509882"/>
                  </a:cubicBezTo>
                  <a:cubicBezTo>
                    <a:pt x="7750" y="1496088"/>
                    <a:pt x="0" y="1477378"/>
                    <a:pt x="0" y="1457869"/>
                  </a:cubicBezTo>
                  <a:lnTo>
                    <a:pt x="0" y="73557"/>
                  </a:lnTo>
                  <a:cubicBezTo>
                    <a:pt x="0" y="54049"/>
                    <a:pt x="7750" y="35339"/>
                    <a:pt x="21544" y="21544"/>
                  </a:cubicBezTo>
                  <a:cubicBezTo>
                    <a:pt x="35339" y="7750"/>
                    <a:pt x="54049" y="0"/>
                    <a:pt x="735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72027" cy="15695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81479" y="5810069"/>
            <a:ext cx="10525041" cy="3448231"/>
            <a:chOff x="0" y="0"/>
            <a:chExt cx="2772027" cy="9081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72027" cy="908176"/>
            </a:xfrm>
            <a:custGeom>
              <a:avLst/>
              <a:gdLst/>
              <a:ahLst/>
              <a:cxnLst/>
              <a:rect r="r" b="b" t="t" l="l"/>
              <a:pathLst>
                <a:path h="908176" w="2772027">
                  <a:moveTo>
                    <a:pt x="0" y="0"/>
                  </a:moveTo>
                  <a:lnTo>
                    <a:pt x="2772027" y="0"/>
                  </a:lnTo>
                  <a:lnTo>
                    <a:pt x="2772027" y="908176"/>
                  </a:lnTo>
                  <a:lnTo>
                    <a:pt x="0" y="9081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772027" cy="946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521728" y="2331563"/>
            <a:ext cx="6409532" cy="1687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71"/>
              </a:lnSpc>
              <a:spcBef>
                <a:spcPct val="0"/>
              </a:spcBef>
            </a:pPr>
            <a:r>
              <a:rPr lang="en-US" b="true" sz="9765">
                <a:solidFill>
                  <a:srgbClr val="CE2731"/>
                </a:solidFill>
                <a:latin typeface="Inter Bold"/>
                <a:ea typeface="Inter Bold"/>
                <a:cs typeface="Inter Bold"/>
                <a:sym typeface="Inter Bold"/>
              </a:rPr>
              <a:t>PROBLEM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405842" y="7326369"/>
            <a:ext cx="1604859" cy="1656629"/>
          </a:xfrm>
          <a:custGeom>
            <a:avLst/>
            <a:gdLst/>
            <a:ahLst/>
            <a:cxnLst/>
            <a:rect r="r" b="b" t="t" l="l"/>
            <a:pathLst>
              <a:path h="1656629" w="1604859">
                <a:moveTo>
                  <a:pt x="0" y="0"/>
                </a:moveTo>
                <a:lnTo>
                  <a:pt x="1604860" y="0"/>
                </a:lnTo>
                <a:lnTo>
                  <a:pt x="1604860" y="1656629"/>
                </a:lnTo>
                <a:lnTo>
                  <a:pt x="0" y="16566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881479" y="4221596"/>
            <a:ext cx="10129222" cy="311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1"/>
              </a:lnSpc>
            </a:pPr>
            <a:r>
              <a:rPr lang="en-US" sz="35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UK</a:t>
            </a:r>
            <a:r>
              <a:rPr lang="en-US" sz="35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tr</a:t>
            </a:r>
            <a:r>
              <a:rPr lang="en-US" sz="35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</a:t>
            </a:r>
            <a:r>
              <a:rPr lang="en-US" sz="35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 journeys often face delays, inconsistent ticket prices, and varied passenger experiences, but the reasons behind these issues aren’t always clear.</a:t>
            </a:r>
          </a:p>
          <a:p>
            <a:pPr algn="ctr">
              <a:lnSpc>
                <a:spcPts val="4971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6655955" y="199074"/>
            <a:ext cx="1473516" cy="147351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41666" t="0" r="-41666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68292" y="-187607"/>
            <a:ext cx="4220331" cy="10599678"/>
            <a:chOff x="0" y="0"/>
            <a:chExt cx="1111528" cy="27916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1528" cy="2791685"/>
            </a:xfrm>
            <a:custGeom>
              <a:avLst/>
              <a:gdLst/>
              <a:ahLst/>
              <a:cxnLst/>
              <a:rect r="r" b="b" t="t" l="l"/>
              <a:pathLst>
                <a:path h="2791685" w="1111528">
                  <a:moveTo>
                    <a:pt x="0" y="0"/>
                  </a:moveTo>
                  <a:lnTo>
                    <a:pt x="1111528" y="0"/>
                  </a:lnTo>
                  <a:lnTo>
                    <a:pt x="1111528" y="2791685"/>
                  </a:lnTo>
                  <a:lnTo>
                    <a:pt x="0" y="279168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1528" cy="282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046792" y="-419229"/>
            <a:ext cx="8741493" cy="11106795"/>
            <a:chOff x="0" y="0"/>
            <a:chExt cx="2302286" cy="29252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02286" cy="2925246"/>
            </a:xfrm>
            <a:custGeom>
              <a:avLst/>
              <a:gdLst/>
              <a:ahLst/>
              <a:cxnLst/>
              <a:rect r="r" b="b" t="t" l="l"/>
              <a:pathLst>
                <a:path h="2925246" w="2302286">
                  <a:moveTo>
                    <a:pt x="0" y="0"/>
                  </a:moveTo>
                  <a:lnTo>
                    <a:pt x="2302286" y="0"/>
                  </a:lnTo>
                  <a:lnTo>
                    <a:pt x="2302286" y="2925246"/>
                  </a:lnTo>
                  <a:lnTo>
                    <a:pt x="0" y="292524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302286" cy="2963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5829175"/>
            <a:ext cx="8475167" cy="3827295"/>
            <a:chOff x="0" y="0"/>
            <a:chExt cx="1313025" cy="5929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13025" cy="592948"/>
            </a:xfrm>
            <a:custGeom>
              <a:avLst/>
              <a:gdLst/>
              <a:ahLst/>
              <a:cxnLst/>
              <a:rect r="r" b="b" t="t" l="l"/>
              <a:pathLst>
                <a:path h="592948" w="1313025">
                  <a:moveTo>
                    <a:pt x="21010" y="0"/>
                  </a:moveTo>
                  <a:lnTo>
                    <a:pt x="1292015" y="0"/>
                  </a:lnTo>
                  <a:cubicBezTo>
                    <a:pt x="1297587" y="0"/>
                    <a:pt x="1302931" y="2214"/>
                    <a:pt x="1306871" y="6154"/>
                  </a:cubicBezTo>
                  <a:cubicBezTo>
                    <a:pt x="1310812" y="10094"/>
                    <a:pt x="1313025" y="15438"/>
                    <a:pt x="1313025" y="21010"/>
                  </a:cubicBezTo>
                  <a:lnTo>
                    <a:pt x="1313025" y="571938"/>
                  </a:lnTo>
                  <a:cubicBezTo>
                    <a:pt x="1313025" y="577510"/>
                    <a:pt x="1310812" y="582854"/>
                    <a:pt x="1306871" y="586794"/>
                  </a:cubicBezTo>
                  <a:cubicBezTo>
                    <a:pt x="1302931" y="590734"/>
                    <a:pt x="1297587" y="592948"/>
                    <a:pt x="1292015" y="592948"/>
                  </a:cubicBezTo>
                  <a:lnTo>
                    <a:pt x="21010" y="592948"/>
                  </a:lnTo>
                  <a:cubicBezTo>
                    <a:pt x="15438" y="592948"/>
                    <a:pt x="10094" y="590734"/>
                    <a:pt x="6154" y="586794"/>
                  </a:cubicBezTo>
                  <a:cubicBezTo>
                    <a:pt x="2214" y="582854"/>
                    <a:pt x="0" y="577510"/>
                    <a:pt x="0" y="571938"/>
                  </a:cubicBezTo>
                  <a:lnTo>
                    <a:pt x="0" y="21010"/>
                  </a:lnTo>
                  <a:cubicBezTo>
                    <a:pt x="0" y="15438"/>
                    <a:pt x="2214" y="10094"/>
                    <a:pt x="6154" y="6154"/>
                  </a:cubicBezTo>
                  <a:cubicBezTo>
                    <a:pt x="10094" y="2214"/>
                    <a:pt x="15438" y="0"/>
                    <a:pt x="2101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56969" r="0" b="-75398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6655955" y="2594547"/>
            <a:ext cx="1116090" cy="1116090"/>
          </a:xfrm>
          <a:custGeom>
            <a:avLst/>
            <a:gdLst/>
            <a:ahLst/>
            <a:cxnLst/>
            <a:rect r="r" b="b" t="t" l="l"/>
            <a:pathLst>
              <a:path h="1116090" w="1116090">
                <a:moveTo>
                  <a:pt x="0" y="0"/>
                </a:moveTo>
                <a:lnTo>
                  <a:pt x="1116090" y="0"/>
                </a:lnTo>
                <a:lnTo>
                  <a:pt x="1116090" y="1116090"/>
                </a:lnTo>
                <a:lnTo>
                  <a:pt x="0" y="11160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655955" y="4533213"/>
            <a:ext cx="1116090" cy="1116090"/>
          </a:xfrm>
          <a:custGeom>
            <a:avLst/>
            <a:gdLst/>
            <a:ahLst/>
            <a:cxnLst/>
            <a:rect r="r" b="b" t="t" l="l"/>
            <a:pathLst>
              <a:path h="1116090" w="1116090">
                <a:moveTo>
                  <a:pt x="0" y="0"/>
                </a:moveTo>
                <a:lnTo>
                  <a:pt x="1116090" y="0"/>
                </a:lnTo>
                <a:lnTo>
                  <a:pt x="1116090" y="1116090"/>
                </a:lnTo>
                <a:lnTo>
                  <a:pt x="0" y="11160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655955" y="6471880"/>
            <a:ext cx="1116090" cy="1116090"/>
          </a:xfrm>
          <a:custGeom>
            <a:avLst/>
            <a:gdLst/>
            <a:ahLst/>
            <a:cxnLst/>
            <a:rect r="r" b="b" t="t" l="l"/>
            <a:pathLst>
              <a:path h="1116090" w="1116090">
                <a:moveTo>
                  <a:pt x="0" y="0"/>
                </a:moveTo>
                <a:lnTo>
                  <a:pt x="1116090" y="0"/>
                </a:lnTo>
                <a:lnTo>
                  <a:pt x="1116090" y="1116090"/>
                </a:lnTo>
                <a:lnTo>
                  <a:pt x="0" y="11160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6655955" y="199074"/>
            <a:ext cx="1473516" cy="147351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41666" t="0" r="-41666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292119" y="2506797"/>
            <a:ext cx="611618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-48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Identify the key factors causing train delays using journey status, arrival time, and peak vs. off-peak patterns.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69455" y="4445463"/>
            <a:ext cx="6361513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-48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Analyze passenger behavior through railcard usage, ticket type, ticket class, and payment methods.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69455" y="6424255"/>
            <a:ext cx="6361513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-48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Und</a:t>
            </a:r>
            <a:r>
              <a:rPr lang="en-US" sz="2400" spc="-48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erstand booking patterns by studying time of purchase, date of purchase, and day/month trends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672590"/>
            <a:ext cx="901809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b="true" sz="10400">
                <a:solidFill>
                  <a:srgbClr val="338382"/>
                </a:solidFill>
                <a:latin typeface="Inter Heavy"/>
                <a:ea typeface="Inter Heavy"/>
                <a:cs typeface="Inter Heavy"/>
                <a:sym typeface="Inter Heavy"/>
              </a:rPr>
              <a:t>OUR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3200379"/>
            <a:ext cx="901809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480"/>
              </a:lnSpc>
              <a:spcBef>
                <a:spcPct val="0"/>
              </a:spcBef>
            </a:pPr>
            <a:r>
              <a:rPr lang="en-US" b="true" sz="10400">
                <a:solidFill>
                  <a:srgbClr val="012572"/>
                </a:solidFill>
                <a:latin typeface="Inter Heavy"/>
                <a:ea typeface="Inter Heavy"/>
                <a:cs typeface="Inter Heavy"/>
                <a:sym typeface="Inter Heavy"/>
              </a:rPr>
              <a:t>OBJECTIVES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68292" y="-187607"/>
            <a:ext cx="4220331" cy="10599678"/>
            <a:chOff x="0" y="0"/>
            <a:chExt cx="1111528" cy="27916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1528" cy="2791685"/>
            </a:xfrm>
            <a:custGeom>
              <a:avLst/>
              <a:gdLst/>
              <a:ahLst/>
              <a:cxnLst/>
              <a:rect r="r" b="b" t="t" l="l"/>
              <a:pathLst>
                <a:path h="2791685" w="1111528">
                  <a:moveTo>
                    <a:pt x="0" y="0"/>
                  </a:moveTo>
                  <a:lnTo>
                    <a:pt x="1111528" y="0"/>
                  </a:lnTo>
                  <a:lnTo>
                    <a:pt x="1111528" y="2791685"/>
                  </a:lnTo>
                  <a:lnTo>
                    <a:pt x="0" y="279168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1528" cy="282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046792" y="-419229"/>
            <a:ext cx="8741493" cy="11106795"/>
            <a:chOff x="0" y="0"/>
            <a:chExt cx="2302286" cy="29252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02286" cy="2925246"/>
            </a:xfrm>
            <a:custGeom>
              <a:avLst/>
              <a:gdLst/>
              <a:ahLst/>
              <a:cxnLst/>
              <a:rect r="r" b="b" t="t" l="l"/>
              <a:pathLst>
                <a:path h="2925246" w="2302286">
                  <a:moveTo>
                    <a:pt x="0" y="0"/>
                  </a:moveTo>
                  <a:lnTo>
                    <a:pt x="2302286" y="0"/>
                  </a:lnTo>
                  <a:lnTo>
                    <a:pt x="2302286" y="2925246"/>
                  </a:lnTo>
                  <a:lnTo>
                    <a:pt x="0" y="292524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302286" cy="2963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5829175"/>
            <a:ext cx="8475167" cy="3827295"/>
            <a:chOff x="0" y="0"/>
            <a:chExt cx="1313025" cy="5929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13025" cy="592948"/>
            </a:xfrm>
            <a:custGeom>
              <a:avLst/>
              <a:gdLst/>
              <a:ahLst/>
              <a:cxnLst/>
              <a:rect r="r" b="b" t="t" l="l"/>
              <a:pathLst>
                <a:path h="592948" w="1313025">
                  <a:moveTo>
                    <a:pt x="21010" y="0"/>
                  </a:moveTo>
                  <a:lnTo>
                    <a:pt x="1292015" y="0"/>
                  </a:lnTo>
                  <a:cubicBezTo>
                    <a:pt x="1297587" y="0"/>
                    <a:pt x="1302931" y="2214"/>
                    <a:pt x="1306871" y="6154"/>
                  </a:cubicBezTo>
                  <a:cubicBezTo>
                    <a:pt x="1310812" y="10094"/>
                    <a:pt x="1313025" y="15438"/>
                    <a:pt x="1313025" y="21010"/>
                  </a:cubicBezTo>
                  <a:lnTo>
                    <a:pt x="1313025" y="571938"/>
                  </a:lnTo>
                  <a:cubicBezTo>
                    <a:pt x="1313025" y="577510"/>
                    <a:pt x="1310812" y="582854"/>
                    <a:pt x="1306871" y="586794"/>
                  </a:cubicBezTo>
                  <a:cubicBezTo>
                    <a:pt x="1302931" y="590734"/>
                    <a:pt x="1297587" y="592948"/>
                    <a:pt x="1292015" y="592948"/>
                  </a:cubicBezTo>
                  <a:lnTo>
                    <a:pt x="21010" y="592948"/>
                  </a:lnTo>
                  <a:cubicBezTo>
                    <a:pt x="15438" y="592948"/>
                    <a:pt x="10094" y="590734"/>
                    <a:pt x="6154" y="586794"/>
                  </a:cubicBezTo>
                  <a:cubicBezTo>
                    <a:pt x="2214" y="582854"/>
                    <a:pt x="0" y="577510"/>
                    <a:pt x="0" y="571938"/>
                  </a:cubicBezTo>
                  <a:lnTo>
                    <a:pt x="0" y="21010"/>
                  </a:lnTo>
                  <a:cubicBezTo>
                    <a:pt x="0" y="15438"/>
                    <a:pt x="2214" y="10094"/>
                    <a:pt x="6154" y="6154"/>
                  </a:cubicBezTo>
                  <a:cubicBezTo>
                    <a:pt x="10094" y="2214"/>
                    <a:pt x="15438" y="0"/>
                    <a:pt x="2101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56969" r="0" b="-75398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6655955" y="2594547"/>
            <a:ext cx="1116090" cy="1116090"/>
          </a:xfrm>
          <a:custGeom>
            <a:avLst/>
            <a:gdLst/>
            <a:ahLst/>
            <a:cxnLst/>
            <a:rect r="r" b="b" t="t" l="l"/>
            <a:pathLst>
              <a:path h="1116090" w="1116090">
                <a:moveTo>
                  <a:pt x="0" y="0"/>
                </a:moveTo>
                <a:lnTo>
                  <a:pt x="1116090" y="0"/>
                </a:lnTo>
                <a:lnTo>
                  <a:pt x="1116090" y="1116090"/>
                </a:lnTo>
                <a:lnTo>
                  <a:pt x="0" y="11160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655955" y="4533213"/>
            <a:ext cx="1116090" cy="1116090"/>
          </a:xfrm>
          <a:custGeom>
            <a:avLst/>
            <a:gdLst/>
            <a:ahLst/>
            <a:cxnLst/>
            <a:rect r="r" b="b" t="t" l="l"/>
            <a:pathLst>
              <a:path h="1116090" w="1116090">
                <a:moveTo>
                  <a:pt x="0" y="0"/>
                </a:moveTo>
                <a:lnTo>
                  <a:pt x="1116090" y="0"/>
                </a:lnTo>
                <a:lnTo>
                  <a:pt x="1116090" y="1116090"/>
                </a:lnTo>
                <a:lnTo>
                  <a:pt x="0" y="11160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655955" y="6471880"/>
            <a:ext cx="1116090" cy="1116090"/>
          </a:xfrm>
          <a:custGeom>
            <a:avLst/>
            <a:gdLst/>
            <a:ahLst/>
            <a:cxnLst/>
            <a:rect r="r" b="b" t="t" l="l"/>
            <a:pathLst>
              <a:path h="1116090" w="1116090">
                <a:moveTo>
                  <a:pt x="0" y="0"/>
                </a:moveTo>
                <a:lnTo>
                  <a:pt x="1116090" y="0"/>
                </a:lnTo>
                <a:lnTo>
                  <a:pt x="1116090" y="1116090"/>
                </a:lnTo>
                <a:lnTo>
                  <a:pt x="0" y="11160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6655955" y="199074"/>
            <a:ext cx="1473516" cy="147351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41666" t="0" r="-41666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292119" y="2506797"/>
            <a:ext cx="611618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-48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Evaluate station performance by comparing departure and arrival stations and their delay patterns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69455" y="4497705"/>
            <a:ext cx="6361513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-48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Assess pricing variations across routes, ticket types, and seasons to identify cost patterns.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169455" y="6424255"/>
            <a:ext cx="6361513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-48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Provi</a:t>
            </a:r>
            <a:r>
              <a:rPr lang="en-US" sz="2400" spc="-48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2400" spc="-48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e data-driven insights that can help improve service reliability, reduce delays, and enhance passenger experience.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672590"/>
            <a:ext cx="901809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b="true" sz="10400">
                <a:solidFill>
                  <a:srgbClr val="338382"/>
                </a:solidFill>
                <a:latin typeface="Inter Heavy"/>
                <a:ea typeface="Inter Heavy"/>
                <a:cs typeface="Inter Heavy"/>
                <a:sym typeface="Inter Heavy"/>
              </a:rPr>
              <a:t>OUR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3200379"/>
            <a:ext cx="901809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480"/>
              </a:lnSpc>
              <a:spcBef>
                <a:spcPct val="0"/>
              </a:spcBef>
            </a:pPr>
            <a:r>
              <a:rPr lang="en-US" b="true" sz="10400">
                <a:solidFill>
                  <a:srgbClr val="012572"/>
                </a:solidFill>
                <a:latin typeface="Inter Heavy"/>
                <a:ea typeface="Inter Heavy"/>
                <a:cs typeface="Inter Heavy"/>
                <a:sym typeface="Inter Heavy"/>
              </a:rPr>
              <a:t>OBJECTIVES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76920" y="5649303"/>
            <a:ext cx="20041839" cy="4705697"/>
            <a:chOff x="0" y="0"/>
            <a:chExt cx="5278509" cy="12393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78509" cy="1239361"/>
            </a:xfrm>
            <a:custGeom>
              <a:avLst/>
              <a:gdLst/>
              <a:ahLst/>
              <a:cxnLst/>
              <a:rect r="r" b="b" t="t" l="l"/>
              <a:pathLst>
                <a:path h="1239361" w="5278509">
                  <a:moveTo>
                    <a:pt x="0" y="0"/>
                  </a:moveTo>
                  <a:lnTo>
                    <a:pt x="5278509" y="0"/>
                  </a:lnTo>
                  <a:lnTo>
                    <a:pt x="5278509" y="1239361"/>
                  </a:lnTo>
                  <a:lnTo>
                    <a:pt x="0" y="12393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278509" cy="1277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46796" y="-419229"/>
            <a:ext cx="19435081" cy="1160149"/>
            <a:chOff x="0" y="0"/>
            <a:chExt cx="5118705" cy="3055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18705" cy="305554"/>
            </a:xfrm>
            <a:custGeom>
              <a:avLst/>
              <a:gdLst/>
              <a:ahLst/>
              <a:cxnLst/>
              <a:rect r="r" b="b" t="t" l="l"/>
              <a:pathLst>
                <a:path h="305554" w="5118705">
                  <a:moveTo>
                    <a:pt x="0" y="0"/>
                  </a:moveTo>
                  <a:lnTo>
                    <a:pt x="5118705" y="0"/>
                  </a:lnTo>
                  <a:lnTo>
                    <a:pt x="5118705" y="305554"/>
                  </a:lnTo>
                  <a:lnTo>
                    <a:pt x="0" y="305554"/>
                  </a:lnTo>
                  <a:close/>
                </a:path>
              </a:pathLst>
            </a:custGeom>
            <a:solidFill>
              <a:srgbClr val="33838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18705" cy="343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524948" y="3006596"/>
            <a:ext cx="376727" cy="377032"/>
            <a:chOff x="0" y="0"/>
            <a:chExt cx="935140" cy="9358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35140" cy="935898"/>
            </a:xfrm>
            <a:custGeom>
              <a:avLst/>
              <a:gdLst/>
              <a:ahLst/>
              <a:cxnLst/>
              <a:rect r="r" b="b" t="t" l="l"/>
              <a:pathLst>
                <a:path h="935898" w="935140">
                  <a:moveTo>
                    <a:pt x="467570" y="0"/>
                  </a:moveTo>
                  <a:cubicBezTo>
                    <a:pt x="209338" y="0"/>
                    <a:pt x="0" y="209508"/>
                    <a:pt x="0" y="467949"/>
                  </a:cubicBezTo>
                  <a:cubicBezTo>
                    <a:pt x="0" y="726390"/>
                    <a:pt x="209338" y="935898"/>
                    <a:pt x="467570" y="935898"/>
                  </a:cubicBezTo>
                  <a:cubicBezTo>
                    <a:pt x="725801" y="935898"/>
                    <a:pt x="935140" y="726390"/>
                    <a:pt x="935140" y="467949"/>
                  </a:cubicBezTo>
                  <a:cubicBezTo>
                    <a:pt x="935140" y="209508"/>
                    <a:pt x="725801" y="0"/>
                    <a:pt x="467570" y="0"/>
                  </a:cubicBezTo>
                  <a:close/>
                </a:path>
              </a:pathLst>
            </a:custGeom>
            <a:solidFill>
              <a:srgbClr val="338382"/>
            </a:solidFill>
            <a:ln w="952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87669" y="49640"/>
              <a:ext cx="759801" cy="798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65619" y="6968176"/>
            <a:ext cx="352920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40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Data cleaning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08137" y="7486605"/>
            <a:ext cx="352920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40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EDA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50654" y="7923168"/>
            <a:ext cx="352920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40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FORECASTING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028700" y="6679226"/>
            <a:ext cx="16230600" cy="1390674"/>
          </a:xfrm>
          <a:prstGeom prst="line">
            <a:avLst/>
          </a:prstGeom>
          <a:ln cap="flat" w="38100">
            <a:solidFill>
              <a:srgbClr val="1C1818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2796290" y="6545184"/>
            <a:ext cx="267867" cy="268084"/>
            <a:chOff x="0" y="0"/>
            <a:chExt cx="935140" cy="93589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35140" cy="935898"/>
            </a:xfrm>
            <a:custGeom>
              <a:avLst/>
              <a:gdLst/>
              <a:ahLst/>
              <a:cxnLst/>
              <a:rect r="r" b="b" t="t" l="l"/>
              <a:pathLst>
                <a:path h="935898" w="935140">
                  <a:moveTo>
                    <a:pt x="467570" y="0"/>
                  </a:moveTo>
                  <a:cubicBezTo>
                    <a:pt x="209338" y="0"/>
                    <a:pt x="0" y="209508"/>
                    <a:pt x="0" y="467949"/>
                  </a:cubicBezTo>
                  <a:cubicBezTo>
                    <a:pt x="0" y="726390"/>
                    <a:pt x="209338" y="935898"/>
                    <a:pt x="467570" y="935898"/>
                  </a:cubicBezTo>
                  <a:cubicBezTo>
                    <a:pt x="725801" y="935898"/>
                    <a:pt x="935140" y="726390"/>
                    <a:pt x="935140" y="467949"/>
                  </a:cubicBezTo>
                  <a:cubicBezTo>
                    <a:pt x="935140" y="209508"/>
                    <a:pt x="725801" y="0"/>
                    <a:pt x="467570" y="0"/>
                  </a:cubicBezTo>
                  <a:close/>
                </a:path>
              </a:pathLst>
            </a:custGeom>
            <a:solidFill>
              <a:srgbClr val="33838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87669" y="49640"/>
              <a:ext cx="759801" cy="798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938808" y="6977009"/>
            <a:ext cx="267867" cy="268084"/>
            <a:chOff x="0" y="0"/>
            <a:chExt cx="935140" cy="93589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35140" cy="935898"/>
            </a:xfrm>
            <a:custGeom>
              <a:avLst/>
              <a:gdLst/>
              <a:ahLst/>
              <a:cxnLst/>
              <a:rect r="r" b="b" t="t" l="l"/>
              <a:pathLst>
                <a:path h="935898" w="935140">
                  <a:moveTo>
                    <a:pt x="467570" y="0"/>
                  </a:moveTo>
                  <a:cubicBezTo>
                    <a:pt x="209338" y="0"/>
                    <a:pt x="0" y="209508"/>
                    <a:pt x="0" y="467949"/>
                  </a:cubicBezTo>
                  <a:cubicBezTo>
                    <a:pt x="0" y="726390"/>
                    <a:pt x="209338" y="935898"/>
                    <a:pt x="467570" y="935898"/>
                  </a:cubicBezTo>
                  <a:cubicBezTo>
                    <a:pt x="725801" y="935898"/>
                    <a:pt x="935140" y="726390"/>
                    <a:pt x="935140" y="467949"/>
                  </a:cubicBezTo>
                  <a:cubicBezTo>
                    <a:pt x="935140" y="209508"/>
                    <a:pt x="725801" y="0"/>
                    <a:pt x="467570" y="0"/>
                  </a:cubicBezTo>
                  <a:close/>
                </a:path>
              </a:pathLst>
            </a:custGeom>
            <a:solidFill>
              <a:srgbClr val="33838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87669" y="49640"/>
              <a:ext cx="759801" cy="798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081325" y="7490463"/>
            <a:ext cx="267867" cy="268084"/>
            <a:chOff x="0" y="0"/>
            <a:chExt cx="935140" cy="93589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35140" cy="935898"/>
            </a:xfrm>
            <a:custGeom>
              <a:avLst/>
              <a:gdLst/>
              <a:ahLst/>
              <a:cxnLst/>
              <a:rect r="r" b="b" t="t" l="l"/>
              <a:pathLst>
                <a:path h="935898" w="935140">
                  <a:moveTo>
                    <a:pt x="467570" y="0"/>
                  </a:moveTo>
                  <a:cubicBezTo>
                    <a:pt x="209338" y="0"/>
                    <a:pt x="0" y="209508"/>
                    <a:pt x="0" y="467949"/>
                  </a:cubicBezTo>
                  <a:cubicBezTo>
                    <a:pt x="0" y="726390"/>
                    <a:pt x="209338" y="935898"/>
                    <a:pt x="467570" y="935898"/>
                  </a:cubicBezTo>
                  <a:cubicBezTo>
                    <a:pt x="725801" y="935898"/>
                    <a:pt x="935140" y="726390"/>
                    <a:pt x="935140" y="467949"/>
                  </a:cubicBezTo>
                  <a:cubicBezTo>
                    <a:pt x="935140" y="209508"/>
                    <a:pt x="725801" y="0"/>
                    <a:pt x="467570" y="0"/>
                  </a:cubicBezTo>
                  <a:close/>
                </a:path>
              </a:pathLst>
            </a:custGeom>
            <a:solidFill>
              <a:srgbClr val="33838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87669" y="49640"/>
              <a:ext cx="759801" cy="798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5223842" y="7920196"/>
            <a:ext cx="267867" cy="268084"/>
            <a:chOff x="0" y="0"/>
            <a:chExt cx="935140" cy="93589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35140" cy="935898"/>
            </a:xfrm>
            <a:custGeom>
              <a:avLst/>
              <a:gdLst/>
              <a:ahLst/>
              <a:cxnLst/>
              <a:rect r="r" b="b" t="t" l="l"/>
              <a:pathLst>
                <a:path h="935898" w="935140">
                  <a:moveTo>
                    <a:pt x="467570" y="0"/>
                  </a:moveTo>
                  <a:cubicBezTo>
                    <a:pt x="209338" y="0"/>
                    <a:pt x="0" y="209508"/>
                    <a:pt x="0" y="467949"/>
                  </a:cubicBezTo>
                  <a:cubicBezTo>
                    <a:pt x="0" y="726390"/>
                    <a:pt x="209338" y="935898"/>
                    <a:pt x="467570" y="935898"/>
                  </a:cubicBezTo>
                  <a:cubicBezTo>
                    <a:pt x="725801" y="935898"/>
                    <a:pt x="935140" y="726390"/>
                    <a:pt x="935140" y="467949"/>
                  </a:cubicBezTo>
                  <a:cubicBezTo>
                    <a:pt x="935140" y="209508"/>
                    <a:pt x="725801" y="0"/>
                    <a:pt x="467570" y="0"/>
                  </a:cubicBezTo>
                  <a:close/>
                </a:path>
              </a:pathLst>
            </a:custGeom>
            <a:solidFill>
              <a:srgbClr val="33838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87669" y="49640"/>
              <a:ext cx="759801" cy="798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3593172" y="8369255"/>
            <a:ext cx="352920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40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Final Insights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2365672"/>
            <a:ext cx="610634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sz="10400" b="true">
                <a:solidFill>
                  <a:srgbClr val="338382"/>
                </a:solidFill>
                <a:latin typeface="Inter Heavy"/>
                <a:ea typeface="Inter Heavy"/>
                <a:cs typeface="Inter Heavy"/>
                <a:sym typeface="Inter Heavy"/>
              </a:rPr>
              <a:t>PIPLINES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289654" y="5475873"/>
            <a:ext cx="1281140" cy="110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1"/>
              </a:lnSpc>
              <a:spcBef>
                <a:spcPct val="0"/>
              </a:spcBef>
            </a:pPr>
            <a:r>
              <a:rPr lang="en-US" b="true" sz="6400">
                <a:solidFill>
                  <a:srgbClr val="338382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432171" y="5907698"/>
            <a:ext cx="1281140" cy="110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1"/>
              </a:lnSpc>
              <a:spcBef>
                <a:spcPct val="0"/>
              </a:spcBef>
            </a:pPr>
            <a:r>
              <a:rPr lang="en-US" b="true" sz="6400">
                <a:solidFill>
                  <a:srgbClr val="338382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574689" y="6421152"/>
            <a:ext cx="1281140" cy="110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1"/>
              </a:lnSpc>
              <a:spcBef>
                <a:spcPct val="0"/>
              </a:spcBef>
            </a:pPr>
            <a:r>
              <a:rPr lang="en-US" b="true" sz="6400">
                <a:solidFill>
                  <a:srgbClr val="338382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713413" y="6866547"/>
            <a:ext cx="1281140" cy="110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1"/>
              </a:lnSpc>
              <a:spcBef>
                <a:spcPct val="0"/>
              </a:spcBef>
            </a:pPr>
            <a:r>
              <a:rPr lang="en-US" b="true" sz="6400">
                <a:solidFill>
                  <a:srgbClr val="338382"/>
                </a:solidFill>
                <a:latin typeface="Inter Bold"/>
                <a:ea typeface="Inter Bold"/>
                <a:cs typeface="Inter Bold"/>
                <a:sym typeface="Inter Bold"/>
              </a:rPr>
              <a:t>4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450654" y="1028700"/>
            <a:ext cx="7808646" cy="4477728"/>
            <a:chOff x="0" y="0"/>
            <a:chExt cx="1209764" cy="69371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09764" cy="693717"/>
            </a:xfrm>
            <a:custGeom>
              <a:avLst/>
              <a:gdLst/>
              <a:ahLst/>
              <a:cxnLst/>
              <a:rect r="r" b="b" t="t" l="l"/>
              <a:pathLst>
                <a:path h="693717" w="1209764">
                  <a:moveTo>
                    <a:pt x="22803" y="0"/>
                  </a:moveTo>
                  <a:lnTo>
                    <a:pt x="1186960" y="0"/>
                  </a:lnTo>
                  <a:cubicBezTo>
                    <a:pt x="1193008" y="0"/>
                    <a:pt x="1198808" y="2403"/>
                    <a:pt x="1203085" y="6679"/>
                  </a:cubicBezTo>
                  <a:cubicBezTo>
                    <a:pt x="1207361" y="10955"/>
                    <a:pt x="1209764" y="16756"/>
                    <a:pt x="1209764" y="22803"/>
                  </a:cubicBezTo>
                  <a:lnTo>
                    <a:pt x="1209764" y="670914"/>
                  </a:lnTo>
                  <a:cubicBezTo>
                    <a:pt x="1209764" y="676962"/>
                    <a:pt x="1207361" y="682762"/>
                    <a:pt x="1203085" y="687038"/>
                  </a:cubicBezTo>
                  <a:cubicBezTo>
                    <a:pt x="1198808" y="691315"/>
                    <a:pt x="1193008" y="693717"/>
                    <a:pt x="1186960" y="693717"/>
                  </a:cubicBezTo>
                  <a:lnTo>
                    <a:pt x="22803" y="693717"/>
                  </a:lnTo>
                  <a:cubicBezTo>
                    <a:pt x="10209" y="693717"/>
                    <a:pt x="0" y="683508"/>
                    <a:pt x="0" y="670914"/>
                  </a:cubicBezTo>
                  <a:lnTo>
                    <a:pt x="0" y="22803"/>
                  </a:lnTo>
                  <a:cubicBezTo>
                    <a:pt x="0" y="16756"/>
                    <a:pt x="2403" y="10955"/>
                    <a:pt x="6679" y="6679"/>
                  </a:cubicBezTo>
                  <a:cubicBezTo>
                    <a:pt x="10955" y="2403"/>
                    <a:pt x="16756" y="0"/>
                    <a:pt x="22803" y="0"/>
                  </a:cubicBezTo>
                  <a:close/>
                </a:path>
              </a:pathLst>
            </a:custGeom>
            <a:blipFill>
              <a:blip r:embed="rId3"/>
              <a:stretch>
                <a:fillRect l="-1219" t="0" r="-1219" b="0"/>
              </a:stretch>
            </a:blipFill>
          </p:spPr>
        </p:sp>
      </p:grpSp>
      <p:sp>
        <p:nvSpPr>
          <p:cNvPr name="Freeform 36" id="36"/>
          <p:cNvSpPr/>
          <p:nvPr/>
        </p:nvSpPr>
        <p:spPr>
          <a:xfrm flipH="false" flipV="true" rot="0">
            <a:off x="0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1028700"/>
                </a:moveTo>
                <a:lnTo>
                  <a:pt x="1028700" y="1028700"/>
                </a:lnTo>
                <a:lnTo>
                  <a:pt x="1028700" y="0"/>
                </a:lnTo>
                <a:lnTo>
                  <a:pt x="0" y="0"/>
                </a:lnTo>
                <a:lnTo>
                  <a:pt x="0" y="10287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true" flipV="true" rot="0">
            <a:off x="17259300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1028700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1028700" y="0"/>
                </a:lnTo>
                <a:lnTo>
                  <a:pt x="1028700" y="10287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16655955" y="199074"/>
            <a:ext cx="1473516" cy="1473516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41666" t="0" r="-41666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38382">
                <a:alpha val="31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15236" y="-9525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55955" y="199074"/>
            <a:ext cx="1473516" cy="14735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41666" t="0" r="-4166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-9525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l="0" t="-1393" r="0" b="-1393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6397" y="0"/>
            <a:ext cx="18251603" cy="10277475"/>
            <a:chOff x="0" y="0"/>
            <a:chExt cx="4807007" cy="27068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07007" cy="2706825"/>
            </a:xfrm>
            <a:custGeom>
              <a:avLst/>
              <a:gdLst/>
              <a:ahLst/>
              <a:cxnLst/>
              <a:rect r="r" b="b" t="t" l="l"/>
              <a:pathLst>
                <a:path h="2706825" w="4807007">
                  <a:moveTo>
                    <a:pt x="0" y="0"/>
                  </a:moveTo>
                  <a:lnTo>
                    <a:pt x="4807007" y="0"/>
                  </a:lnTo>
                  <a:lnTo>
                    <a:pt x="4807007" y="2706825"/>
                  </a:lnTo>
                  <a:lnTo>
                    <a:pt x="0" y="2706825"/>
                  </a:lnTo>
                  <a:close/>
                </a:path>
              </a:pathLst>
            </a:custGeom>
            <a:gradFill rotWithShape="true">
              <a:gsLst>
                <a:gs pos="0">
                  <a:srgbClr val="338382">
                    <a:alpha val="89500"/>
                  </a:srgbClr>
                </a:gs>
                <a:gs pos="100000">
                  <a:srgbClr val="FFFFFF">
                    <a:alpha val="16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07007" cy="2744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6925436"/>
            <a:ext cx="9653325" cy="2332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6"/>
              </a:lnSpc>
            </a:pPr>
            <a:r>
              <a:rPr lang="en-US" b="true" sz="10400">
                <a:solidFill>
                  <a:srgbClr val="112A73"/>
                </a:solidFill>
                <a:latin typeface="Inter Heavy"/>
                <a:ea typeface="Inter Heavy"/>
                <a:cs typeface="Inter Heavy"/>
                <a:sym typeface="Inter Heavy"/>
              </a:rPr>
              <a:t>DATA </a:t>
            </a:r>
            <a:r>
              <a:rPr lang="en-US" b="true" sz="10400">
                <a:solidFill>
                  <a:srgbClr val="FFFFFF"/>
                </a:solidFill>
                <a:latin typeface="Inter Heavy"/>
                <a:ea typeface="Inter Heavy"/>
                <a:cs typeface="Inter Heavy"/>
                <a:sym typeface="Inter Heavy"/>
              </a:rPr>
              <a:t>DESCRIPTION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655955" y="199074"/>
            <a:ext cx="1473516" cy="147351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41666" t="0" r="-41666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761826" y="2464412"/>
            <a:ext cx="498812" cy="499216"/>
            <a:chOff x="0" y="0"/>
            <a:chExt cx="935140" cy="9358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35140" cy="935898"/>
            </a:xfrm>
            <a:custGeom>
              <a:avLst/>
              <a:gdLst/>
              <a:ahLst/>
              <a:cxnLst/>
              <a:rect r="r" b="b" t="t" l="l"/>
              <a:pathLst>
                <a:path h="935898" w="935140">
                  <a:moveTo>
                    <a:pt x="467570" y="0"/>
                  </a:moveTo>
                  <a:cubicBezTo>
                    <a:pt x="209338" y="0"/>
                    <a:pt x="0" y="209508"/>
                    <a:pt x="0" y="467949"/>
                  </a:cubicBezTo>
                  <a:cubicBezTo>
                    <a:pt x="0" y="726390"/>
                    <a:pt x="209338" y="935898"/>
                    <a:pt x="467570" y="935898"/>
                  </a:cubicBezTo>
                  <a:cubicBezTo>
                    <a:pt x="725801" y="935898"/>
                    <a:pt x="935140" y="726390"/>
                    <a:pt x="935140" y="467949"/>
                  </a:cubicBezTo>
                  <a:cubicBezTo>
                    <a:pt x="935140" y="209508"/>
                    <a:pt x="725801" y="0"/>
                    <a:pt x="467570" y="0"/>
                  </a:cubicBezTo>
                  <a:close/>
                </a:path>
              </a:pathLst>
            </a:custGeom>
            <a:solidFill>
              <a:srgbClr val="01257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87669" y="49640"/>
              <a:ext cx="759801" cy="798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761826" y="4236828"/>
            <a:ext cx="498812" cy="499216"/>
            <a:chOff x="0" y="0"/>
            <a:chExt cx="935140" cy="93589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35140" cy="935898"/>
            </a:xfrm>
            <a:custGeom>
              <a:avLst/>
              <a:gdLst/>
              <a:ahLst/>
              <a:cxnLst/>
              <a:rect r="r" b="b" t="t" l="l"/>
              <a:pathLst>
                <a:path h="935898" w="935140">
                  <a:moveTo>
                    <a:pt x="467570" y="0"/>
                  </a:moveTo>
                  <a:cubicBezTo>
                    <a:pt x="209338" y="0"/>
                    <a:pt x="0" y="209508"/>
                    <a:pt x="0" y="467949"/>
                  </a:cubicBezTo>
                  <a:cubicBezTo>
                    <a:pt x="0" y="726390"/>
                    <a:pt x="209338" y="935898"/>
                    <a:pt x="467570" y="935898"/>
                  </a:cubicBezTo>
                  <a:cubicBezTo>
                    <a:pt x="725801" y="935898"/>
                    <a:pt x="935140" y="726390"/>
                    <a:pt x="935140" y="467949"/>
                  </a:cubicBezTo>
                  <a:cubicBezTo>
                    <a:pt x="935140" y="209508"/>
                    <a:pt x="725801" y="0"/>
                    <a:pt x="467570" y="0"/>
                  </a:cubicBezTo>
                  <a:close/>
                </a:path>
              </a:pathLst>
            </a:custGeom>
            <a:solidFill>
              <a:srgbClr val="01257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87669" y="49640"/>
              <a:ext cx="759801" cy="798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761826" y="6218709"/>
            <a:ext cx="498812" cy="499216"/>
            <a:chOff x="0" y="0"/>
            <a:chExt cx="935140" cy="93589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35140" cy="935898"/>
            </a:xfrm>
            <a:custGeom>
              <a:avLst/>
              <a:gdLst/>
              <a:ahLst/>
              <a:cxnLst/>
              <a:rect r="r" b="b" t="t" l="l"/>
              <a:pathLst>
                <a:path h="935898" w="935140">
                  <a:moveTo>
                    <a:pt x="467570" y="0"/>
                  </a:moveTo>
                  <a:cubicBezTo>
                    <a:pt x="209338" y="0"/>
                    <a:pt x="0" y="209508"/>
                    <a:pt x="0" y="467949"/>
                  </a:cubicBezTo>
                  <a:cubicBezTo>
                    <a:pt x="0" y="726390"/>
                    <a:pt x="209338" y="935898"/>
                    <a:pt x="467570" y="935898"/>
                  </a:cubicBezTo>
                  <a:cubicBezTo>
                    <a:pt x="725801" y="935898"/>
                    <a:pt x="935140" y="726390"/>
                    <a:pt x="935140" y="467949"/>
                  </a:cubicBezTo>
                  <a:cubicBezTo>
                    <a:pt x="935140" y="209508"/>
                    <a:pt x="725801" y="0"/>
                    <a:pt x="467570" y="0"/>
                  </a:cubicBezTo>
                  <a:close/>
                </a:path>
              </a:pathLst>
            </a:custGeom>
            <a:solidFill>
              <a:srgbClr val="01257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87669" y="49640"/>
              <a:ext cx="759801" cy="798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28700" y="2240930"/>
            <a:ext cx="4360181" cy="2819477"/>
          </a:xfrm>
          <a:custGeom>
            <a:avLst/>
            <a:gdLst/>
            <a:ahLst/>
            <a:cxnLst/>
            <a:rect r="r" b="b" t="t" l="l"/>
            <a:pathLst>
              <a:path h="2819477" w="4360181">
                <a:moveTo>
                  <a:pt x="0" y="0"/>
                </a:moveTo>
                <a:lnTo>
                  <a:pt x="4360181" y="0"/>
                </a:lnTo>
                <a:lnTo>
                  <a:pt x="4360181" y="2819477"/>
                </a:lnTo>
                <a:lnTo>
                  <a:pt x="0" y="28194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23925" y="5787236"/>
            <a:ext cx="4164925" cy="1766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3"/>
              </a:lnSpc>
            </a:pPr>
            <a:r>
              <a:rPr lang="en-US" b="true" sz="5323">
                <a:solidFill>
                  <a:srgbClr val="FFFFFF"/>
                </a:solidFill>
                <a:latin typeface="Feather Bold"/>
                <a:ea typeface="Feather Bold"/>
                <a:cs typeface="Feather Bold"/>
                <a:sym typeface="Feather Bold"/>
              </a:rPr>
              <a:t>31653 x 22</a:t>
            </a:r>
          </a:p>
          <a:p>
            <a:pPr algn="ctr">
              <a:lnSpc>
                <a:spcPts val="6805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6715029" y="1720222"/>
            <a:ext cx="9940927" cy="1930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7"/>
              </a:lnSpc>
            </a:pPr>
          </a:p>
          <a:p>
            <a:pPr algn="l">
              <a:lnSpc>
                <a:spcPts val="3847"/>
              </a:lnSpc>
            </a:pPr>
            <a:r>
              <a:rPr lang="en-US" sz="2748" spc="-54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Th</a:t>
            </a:r>
            <a:r>
              <a:rPr lang="en-US" sz="2748" spc="-54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e dataset contains detailed records of UK train journeys, including ticket, payment, and journey information.</a:t>
            </a:r>
          </a:p>
          <a:p>
            <a:pPr algn="l">
              <a:lnSpc>
                <a:spcPts val="3847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6715029" y="3984044"/>
            <a:ext cx="9102182" cy="958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2748" spc="-54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It covers both time-based details (departure, arrival) and transactional data (price, ticket type, railcard usage).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15029" y="5967014"/>
            <a:ext cx="9102182" cy="144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2748" spc="-54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Add</a:t>
            </a:r>
            <a:r>
              <a:rPr lang="en-US" sz="2748" spc="-54">
                <a:solidFill>
                  <a:srgbClr val="1C1818"/>
                </a:solidFill>
                <a:latin typeface="Inter"/>
                <a:ea typeface="Inter"/>
                <a:cs typeface="Inter"/>
                <a:sym typeface="Inter"/>
              </a:rPr>
              <a:t>itional features capture journey outcomes like delays, refunds, and status for comprehensive analysis.</a:t>
            </a:r>
          </a:p>
          <a:p>
            <a:pPr algn="l">
              <a:lnSpc>
                <a:spcPts val="3847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DAG6fTgu_NY</dc:identifier>
  <dcterms:modified xsi:type="dcterms:W3CDTF">2011-08-01T06:04:30Z</dcterms:modified>
  <cp:revision>1</cp:revision>
  <dc:title>UK Train Rides Presentation</dc:title>
</cp:coreProperties>
</file>